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7" r:id="rId2"/>
    <p:sldId id="286" r:id="rId3"/>
    <p:sldId id="292" r:id="rId4"/>
    <p:sldId id="273" r:id="rId5"/>
    <p:sldId id="274" r:id="rId6"/>
    <p:sldId id="260" r:id="rId7"/>
    <p:sldId id="258" r:id="rId8"/>
    <p:sldId id="287" r:id="rId9"/>
    <p:sldId id="289" r:id="rId10"/>
    <p:sldId id="290" r:id="rId11"/>
    <p:sldId id="291" r:id="rId12"/>
    <p:sldId id="300" r:id="rId13"/>
    <p:sldId id="293" r:id="rId14"/>
    <p:sldId id="295" r:id="rId15"/>
    <p:sldId id="296" r:id="rId16"/>
    <p:sldId id="297" r:id="rId17"/>
    <p:sldId id="303" r:id="rId18"/>
    <p:sldId id="294" r:id="rId19"/>
    <p:sldId id="304" r:id="rId20"/>
    <p:sldId id="305" r:id="rId21"/>
    <p:sldId id="306" r:id="rId22"/>
    <p:sldId id="307" r:id="rId23"/>
    <p:sldId id="299" r:id="rId24"/>
    <p:sldId id="298" r:id="rId25"/>
    <p:sldId id="301" r:id="rId26"/>
    <p:sldId id="308" r:id="rId27"/>
    <p:sldId id="320" r:id="rId28"/>
    <p:sldId id="309" r:id="rId29"/>
    <p:sldId id="310" r:id="rId30"/>
    <p:sldId id="311" r:id="rId31"/>
    <p:sldId id="312" r:id="rId32"/>
    <p:sldId id="321" r:id="rId33"/>
    <p:sldId id="322" r:id="rId34"/>
    <p:sldId id="323" r:id="rId35"/>
    <p:sldId id="324" r:id="rId36"/>
    <p:sldId id="325" r:id="rId37"/>
    <p:sldId id="317" r:id="rId38"/>
    <p:sldId id="313" r:id="rId39"/>
    <p:sldId id="285" r:id="rId40"/>
  </p:sldIdLst>
  <p:sldSz cx="12192000" cy="6858000"/>
  <p:notesSz cx="6858000" cy="9144000"/>
  <p:embeddedFontLst>
    <p:embeddedFont>
      <p:font typeface="Arial Nova" panose="020B0504020202020204" pitchFamily="34" charset="0"/>
      <p:regular r:id="rId42"/>
      <p:bold r:id="rId43"/>
      <p:italic r:id="rId44"/>
      <p:boldItalic r:id="rId45"/>
    </p:embeddedFont>
    <p:embeddedFont>
      <p:font typeface="나눔스퀘어 Bold" panose="020B0600000101010101" pitchFamily="50" charset="-127"/>
      <p:bold r:id="rId46"/>
    </p:embeddedFont>
    <p:embeddedFont>
      <p:font typeface="나눔스퀘어 Light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00E"/>
    <a:srgbClr val="A6A7A9"/>
    <a:srgbClr val="EDE5D5"/>
    <a:srgbClr val="FDDE45"/>
    <a:srgbClr val="FBCE01"/>
    <a:srgbClr val="7C8387"/>
    <a:srgbClr val="FCFBF7"/>
    <a:srgbClr val="D8BEA7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5" autoAdjust="0"/>
    <p:restoredTop sz="93559" autoAdjust="0"/>
  </p:normalViewPr>
  <p:slideViewPr>
    <p:cSldViewPr snapToGrid="0" showGuides="1">
      <p:cViewPr varScale="1">
        <p:scale>
          <a:sx n="80" d="100"/>
          <a:sy n="80" d="100"/>
        </p:scale>
        <p:origin x="96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10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8</c:v>
                </c:pt>
                <c:pt idx="2">
                  <c:v>5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54-42BD-828C-958CE7A34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10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9F54-42BD-828C-958CE7A34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5379695"/>
        <c:axId val="1605377199"/>
      </c:radarChart>
      <c:catAx>
        <c:axId val="1605379695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1605377199"/>
        <c:crosses val="autoZero"/>
        <c:auto val="1"/>
        <c:lblAlgn val="ctr"/>
        <c:lblOffset val="100"/>
        <c:noMultiLvlLbl val="0"/>
      </c:catAx>
      <c:valAx>
        <c:axId val="1605377199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5379695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10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8</c:v>
                </c:pt>
                <c:pt idx="2">
                  <c:v>5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4-4F15-B7FE-B375880416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10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4784-4F15-B7FE-B37588041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5379695"/>
        <c:axId val="1605377199"/>
      </c:radarChart>
      <c:catAx>
        <c:axId val="1605379695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1605377199"/>
        <c:crosses val="autoZero"/>
        <c:auto val="1"/>
        <c:lblAlgn val="ctr"/>
        <c:lblOffset val="100"/>
        <c:noMultiLvlLbl val="0"/>
      </c:catAx>
      <c:valAx>
        <c:axId val="1605377199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5379695"/>
        <c:crosses val="autoZero"/>
        <c:crossBetween val="between"/>
        <c:majorUnit val="2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1018C-4E6F-465F-9D57-B40F33AE36B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7B73D-846C-4662-A050-AFB87189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2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2021 </a:t>
            </a:r>
            <a:r>
              <a:rPr lang="ko-KR" altLang="en-US" dirty="0" err="1"/>
              <a:t>현재시대와서</a:t>
            </a:r>
            <a:r>
              <a:rPr lang="ko-KR" altLang="en-US" dirty="0"/>
              <a:t> </a:t>
            </a:r>
            <a:r>
              <a:rPr lang="ko-KR" altLang="en-US" dirty="0" err="1"/>
              <a:t>포폴의</a:t>
            </a:r>
            <a:r>
              <a:rPr lang="ko-KR" altLang="en-US" dirty="0"/>
              <a:t> 의미가 달라졌다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7B73D-846C-4662-A050-AFB87189A2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8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포폴의</a:t>
            </a:r>
            <a:r>
              <a:rPr lang="ko-KR" altLang="en-US" dirty="0"/>
              <a:t> 의미가 이렇게 확장되었다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7B73D-846C-4662-A050-AFB87189A2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4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포폴은</a:t>
            </a:r>
            <a:r>
              <a:rPr lang="ko-KR" altLang="en-US" dirty="0"/>
              <a:t> 나를 </a:t>
            </a:r>
            <a:r>
              <a:rPr lang="ko-KR" altLang="en-US" dirty="0" err="1"/>
              <a:t>보여주는것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7B73D-846C-4662-A050-AFB87189A2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2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7B73D-846C-4662-A050-AFB87189A2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5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otefolio.net/" TargetMode="External"/><Relationship Id="rId4" Type="http://schemas.openxmlformats.org/officeDocument/2006/relationships/hyperlink" Target="https://job.kpu.ac.kr/ptfol/myPtfol/ptfolMngt/findPtfolBasLstList.d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hance.net/" TargetMode="External"/><Relationship Id="rId2" Type="http://schemas.openxmlformats.org/officeDocument/2006/relationships/hyperlink" Target="https://www.linkedin.com/feed/?trk=nav_logo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5015419" y="4897120"/>
            <a:ext cx="2161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2017152011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김형환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2017154017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서원호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2017152027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 이승철</a:t>
            </a:r>
          </a:p>
          <a:p>
            <a:pPr algn="ctr"/>
            <a:r>
              <a:rPr lang="en-US" altLang="ko-KR">
                <a:solidFill>
                  <a:schemeClr val="accent4">
                    <a:lumMod val="50000"/>
                  </a:schemeClr>
                </a:solidFill>
              </a:rPr>
              <a:t>2019150039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이혜원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35670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포트폴리오 관리 시스템 제안서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14549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문제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705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Define the Problem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213CD47-788A-1943-9E15-ABBB8656AF08}"/>
              </a:ext>
            </a:extLst>
          </p:cNvPr>
          <p:cNvSpPr/>
          <p:nvPr/>
        </p:nvSpPr>
        <p:spPr>
          <a:xfrm>
            <a:off x="665369" y="1368581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88BA3-3027-4F46-BDAA-FA64BD518831}"/>
              </a:ext>
            </a:extLst>
          </p:cNvPr>
          <p:cNvSpPr txBox="1"/>
          <p:nvPr/>
        </p:nvSpPr>
        <p:spPr>
          <a:xfrm>
            <a:off x="1232006" y="1911527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85" name="자유형: 도형 284">
            <a:extLst>
              <a:ext uri="{FF2B5EF4-FFF2-40B4-BE49-F238E27FC236}">
                <a16:creationId xmlns:a16="http://schemas.microsoft.com/office/drawing/2014/main" id="{A8083B87-71D2-4F37-8462-54E9AFB71424}"/>
              </a:ext>
            </a:extLst>
          </p:cNvPr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AED8C9-FB5A-6849-A856-68B04A6FC402}"/>
              </a:ext>
            </a:extLst>
          </p:cNvPr>
          <p:cNvSpPr txBox="1"/>
          <p:nvPr/>
        </p:nvSpPr>
        <p:spPr>
          <a:xfrm>
            <a:off x="8458658" y="4326384"/>
            <a:ext cx="3131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포트폴리오를 작성할 수 있는 틀을 제공하는 서비스가 있으나 그 이후 서포트해주는 서비스를 제공하는 어플리케이션을 찾아보기 힘듦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33EF06-0F84-F046-AE6C-7B0890252A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1" y="4015878"/>
            <a:ext cx="4200258" cy="24699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D6B798-1F2B-D149-A6F8-135245E4E0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1" y="1353306"/>
            <a:ext cx="4200258" cy="25196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D0186B-46AA-1943-B2D3-CCC2E1FA59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73" y="1465802"/>
            <a:ext cx="3840490" cy="229463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0ED70D-B188-EA49-B1B7-9BCAF280FBF3}"/>
              </a:ext>
            </a:extLst>
          </p:cNvPr>
          <p:cNvGrpSpPr/>
          <p:nvPr/>
        </p:nvGrpSpPr>
        <p:grpSpPr>
          <a:xfrm>
            <a:off x="104881" y="3338919"/>
            <a:ext cx="2896948" cy="1691124"/>
            <a:chOff x="261753" y="4235821"/>
            <a:chExt cx="2896948" cy="16911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A6F3A8-3F9E-3C4F-ABEE-D72209B95701}"/>
                </a:ext>
              </a:extLst>
            </p:cNvPr>
            <p:cNvSpPr txBox="1"/>
            <p:nvPr/>
          </p:nvSpPr>
          <p:spPr>
            <a:xfrm>
              <a:off x="281014" y="4757394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다른 취업 정보 웹사이트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교내 홈페이지 등에서 이력서 및 포트폴리오 작성 틀을 제공하는 서비스가 있으나 관리를 도와주는 서비스를 찾기 힘들었음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3B2B49-5B52-0145-A6FF-A06655773569}"/>
                </a:ext>
              </a:extLst>
            </p:cNvPr>
            <p:cNvSpPr txBox="1"/>
            <p:nvPr/>
          </p:nvSpPr>
          <p:spPr>
            <a:xfrm>
              <a:off x="261753" y="4235821"/>
              <a:ext cx="2896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포트폴리오 관리 서비스 부재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79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문제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705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Define the Problem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90B256-6CB2-124A-BF1D-D447E4AC731B}"/>
              </a:ext>
            </a:extLst>
          </p:cNvPr>
          <p:cNvSpPr/>
          <p:nvPr/>
        </p:nvSpPr>
        <p:spPr>
          <a:xfrm>
            <a:off x="663073" y="1368581"/>
            <a:ext cx="1758766" cy="1758766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D6CDC-A13C-944B-9141-7232C8042331}"/>
              </a:ext>
            </a:extLst>
          </p:cNvPr>
          <p:cNvSpPr txBox="1"/>
          <p:nvPr/>
        </p:nvSpPr>
        <p:spPr>
          <a:xfrm>
            <a:off x="1190436" y="1898750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85" name="자유형: 도형 284">
            <a:extLst>
              <a:ext uri="{FF2B5EF4-FFF2-40B4-BE49-F238E27FC236}">
                <a16:creationId xmlns:a16="http://schemas.microsoft.com/office/drawing/2014/main" id="{A8083B87-71D2-4F37-8462-54E9AFB71424}"/>
              </a:ext>
            </a:extLst>
          </p:cNvPr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AED8C9-FB5A-6849-A856-68B04A6FC402}"/>
              </a:ext>
            </a:extLst>
          </p:cNvPr>
          <p:cNvSpPr txBox="1"/>
          <p:nvPr/>
        </p:nvSpPr>
        <p:spPr>
          <a:xfrm>
            <a:off x="8458658" y="4326384"/>
            <a:ext cx="3131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현재 컴퓨터공학과에 재학 중인 대학생 또는 취업 </a:t>
            </a:r>
            <a:r>
              <a:rPr lang="ko-KR" altLang="en-US" sz="1400" dirty="0" err="1"/>
              <a:t>준비생</a:t>
            </a:r>
            <a:r>
              <a:rPr lang="ko-KR" altLang="en-US" sz="1400" dirty="0"/>
              <a:t> </a:t>
            </a:r>
            <a:r>
              <a:rPr lang="en-US" altLang="ko-KR" sz="1400" dirty="0"/>
              <a:t>40</a:t>
            </a:r>
            <a:r>
              <a:rPr lang="ko-KR" altLang="en-US" sz="1400" dirty="0"/>
              <a:t>명을 대상으로 조사한 결과</a:t>
            </a:r>
            <a:r>
              <a:rPr lang="en-US" altLang="ko-KR" sz="1400" dirty="0"/>
              <a:t>,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포트폴리오에 대해 알고 계획해본 적이 다소 있지만 포트폴리오 작성에 어려움을 느껴 직접 작성해 본 인원이 적었으며</a:t>
            </a:r>
            <a:r>
              <a:rPr lang="en-US" altLang="ko-KR" sz="1400" dirty="0"/>
              <a:t>,</a:t>
            </a:r>
            <a:r>
              <a:rPr lang="ko-KR" altLang="en-US" sz="1400" dirty="0"/>
              <a:t> 도움을 받아본 인원이 거의 없었음을 알 수 있었음</a:t>
            </a:r>
            <a:endParaRPr lang="en-US" altLang="ko-KR" sz="14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99812D7-5C8F-2344-B62D-A24B1CF121EF}"/>
              </a:ext>
            </a:extLst>
          </p:cNvPr>
          <p:cNvGrpSpPr/>
          <p:nvPr/>
        </p:nvGrpSpPr>
        <p:grpSpPr>
          <a:xfrm>
            <a:off x="90044" y="3338919"/>
            <a:ext cx="2885555" cy="1879951"/>
            <a:chOff x="281014" y="4083318"/>
            <a:chExt cx="2885555" cy="18799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909710-9EFC-BE4C-B91C-855EA24DD718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개발 입문자들 및 처음 포트폴리오를 구성하려는 학생들에게는 선배나 멘토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관련 </a:t>
              </a:r>
              <a:r>
                <a:rPr lang="ko-KR" altLang="en-US" sz="1400" dirty="0" err="1"/>
                <a:t>비교과</a:t>
              </a:r>
              <a:r>
                <a:rPr lang="ko-KR" altLang="en-US" sz="1400" dirty="0"/>
                <a:t> 활동이 없는 경우 접근하기 어려워 제작에 어려움을 겪는 학생들이 많음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D21A83-86AB-5B44-A361-7F70E02FE46F}"/>
                </a:ext>
              </a:extLst>
            </p:cNvPr>
            <p:cNvSpPr txBox="1"/>
            <p:nvPr/>
          </p:nvSpPr>
          <p:spPr>
            <a:xfrm>
              <a:off x="314505" y="4083318"/>
              <a:ext cx="28520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 입문자들의 포트폴리오</a:t>
              </a:r>
              <a:b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어려운 제작 접근성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82BFBB-19B2-554C-943A-C895DFB6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69" y="1422917"/>
            <a:ext cx="2273300" cy="213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510875-C92B-8049-886B-6FEE8FE9D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51" y="4158420"/>
            <a:ext cx="2273300" cy="21209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83A9C0-ABBC-3240-8070-670306DBA1BC}"/>
              </a:ext>
            </a:extLst>
          </p:cNvPr>
          <p:cNvGrpSpPr/>
          <p:nvPr/>
        </p:nvGrpSpPr>
        <p:grpSpPr>
          <a:xfrm>
            <a:off x="6088523" y="1469778"/>
            <a:ext cx="2921000" cy="2039877"/>
            <a:chOff x="6756400" y="1536364"/>
            <a:chExt cx="2921000" cy="20398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8B83682-4468-6A41-93B6-A51948B5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400" y="1536364"/>
              <a:ext cx="2921000" cy="127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C65467-63E9-534D-BFB4-AA1D5E64E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4469" y="1760141"/>
              <a:ext cx="2222500" cy="181610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FD3055-5741-404C-AD18-21E6972C3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00" y="1482478"/>
            <a:ext cx="2717800" cy="101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4D96B4-739C-2140-BD7D-87B76DB2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0" y="1693555"/>
            <a:ext cx="2197100" cy="1816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14C36E-E803-7643-8443-7DE1553A0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58" y="4139590"/>
            <a:ext cx="23241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65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타 시스템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82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타 시스템 분석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국내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1799187" y="5808991"/>
            <a:ext cx="289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학교 </a:t>
            </a:r>
            <a:r>
              <a:rPr lang="en-US" altLang="ko-KR" sz="2400" dirty="0"/>
              <a:t>U-CAN+</a:t>
            </a:r>
            <a:r>
              <a:rPr lang="ko-KR" altLang="en-US" sz="2400" dirty="0"/>
              <a:t> 시스템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FB3C6-9A35-4D0E-BAED-8A65E8B20B95}"/>
              </a:ext>
            </a:extLst>
          </p:cNvPr>
          <p:cNvSpPr txBox="1"/>
          <p:nvPr/>
        </p:nvSpPr>
        <p:spPr>
          <a:xfrm>
            <a:off x="8543017" y="5808990"/>
            <a:ext cx="1340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/>
              <a:t>notefolio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BB31EC-1C80-4045-AF15-573100E17C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856" y="1499323"/>
            <a:ext cx="4734006" cy="3936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7D7FF3-DF68-9C48-B656-56A5373048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99" y="1821740"/>
            <a:ext cx="5466402" cy="3214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7A43BC-8A85-214D-80CE-19E8734DEC09}"/>
              </a:ext>
            </a:extLst>
          </p:cNvPr>
          <p:cNvSpPr txBox="1"/>
          <p:nvPr/>
        </p:nvSpPr>
        <p:spPr>
          <a:xfrm>
            <a:off x="2568627" y="6397526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hlinkClick r:id="rId4"/>
              </a:rPr>
              <a:t>웹사이트 링크</a:t>
            </a:r>
            <a:endParaRPr lang="en" altLang="ko-KR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B3ECF-DC81-334E-B5C3-B6A1B2030D52}"/>
              </a:ext>
            </a:extLst>
          </p:cNvPr>
          <p:cNvSpPr txBox="1"/>
          <p:nvPr/>
        </p:nvSpPr>
        <p:spPr>
          <a:xfrm>
            <a:off x="8534969" y="6301135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hlinkClick r:id="rId5"/>
              </a:rPr>
              <a:t>웹사이트 링크</a:t>
            </a:r>
            <a:endParaRPr lang="en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9224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학교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U-CAN+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E4A08E-DAD6-3648-A026-9E3954C6A0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9" y="1328166"/>
            <a:ext cx="3580926" cy="2207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FDF72B-A244-D442-B036-F3489B2F38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0" y="2733069"/>
            <a:ext cx="3024706" cy="29679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2666A1-CC11-9D4E-8F81-61F88623A7C0}"/>
              </a:ext>
            </a:extLst>
          </p:cNvPr>
          <p:cNvSpPr txBox="1"/>
          <p:nvPr/>
        </p:nvSpPr>
        <p:spPr>
          <a:xfrm>
            <a:off x="1551252" y="6073989"/>
            <a:ext cx="26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단을 추가하여 작성하는 형식</a:t>
            </a:r>
            <a:endParaRPr lang="en-US" altLang="ko-KR" sz="1400" dirty="0"/>
          </a:p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단을 분할하여 추가할 수 있음</a:t>
            </a:r>
            <a:endParaRPr lang="en-US" altLang="ko-KR" sz="1400" dirty="0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202580E9-A4A9-4640-BCD1-B3DBD31773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227" y="1499323"/>
            <a:ext cx="4214252" cy="2851813"/>
          </a:xfrm>
          <a:prstGeom prst="rect">
            <a:avLst/>
          </a:prstGeom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DDFE9567-0F1C-7449-839F-0BA60D7F9D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197" y="1969916"/>
            <a:ext cx="3993243" cy="3024941"/>
          </a:xfrm>
          <a:prstGeom prst="rect">
            <a:avLst/>
          </a:prstGeom>
        </p:spPr>
      </p:pic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D726A6C4-B919-484E-ACA1-4E61B691B6F6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1930158" y="4410047"/>
            <a:ext cx="2591602" cy="736282"/>
          </a:xfrm>
          <a:prstGeom prst="bentConnector3">
            <a:avLst>
              <a:gd name="adj1" fmla="val 911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DB523AC3-EA0C-3344-9ABC-E244F86F0138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 rot="16200000" flipH="1">
            <a:off x="2115366" y="5331537"/>
            <a:ext cx="372998" cy="1111905"/>
          </a:xfrm>
          <a:prstGeom prst="bentConnector3">
            <a:avLst>
              <a:gd name="adj1" fmla="val 397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17977AD-FCB5-C142-A5CF-9E6220EEC2E7}"/>
              </a:ext>
            </a:extLst>
          </p:cNvPr>
          <p:cNvSpPr txBox="1"/>
          <p:nvPr/>
        </p:nvSpPr>
        <p:spPr>
          <a:xfrm>
            <a:off x="7081070" y="6073989"/>
            <a:ext cx="3053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html</a:t>
            </a:r>
            <a:r>
              <a:rPr lang="ko-KR" altLang="en-US" sz="1400" dirty="0"/>
              <a:t>을 통하여 자유 콘텐츠 작성 가능</a:t>
            </a:r>
            <a:endParaRPr lang="en-US" altLang="ko-KR" sz="1400" dirty="0"/>
          </a:p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교내 활동 목록을 쉽게 추가할 수 있음</a:t>
            </a:r>
            <a:endParaRPr lang="en-US" altLang="ko-KR" sz="1400" dirty="0"/>
          </a:p>
        </p:txBody>
      </p: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C742215F-C018-7045-8F05-0662433C75BE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rot="16200000" flipH="1">
            <a:off x="6896668" y="4362821"/>
            <a:ext cx="1722853" cy="1699482"/>
          </a:xfrm>
          <a:prstGeom prst="bentConnector3">
            <a:avLst>
              <a:gd name="adj1" fmla="val 676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EC81BE5E-3B84-074A-8A41-2DAC84972A3B}"/>
              </a:ext>
            </a:extLst>
          </p:cNvPr>
          <p:cNvCxnSpPr>
            <a:stCxn id="25" idx="2"/>
            <a:endCxn id="75" idx="0"/>
          </p:cNvCxnSpPr>
          <p:nvPr/>
        </p:nvCxnSpPr>
        <p:spPr>
          <a:xfrm rot="5400000">
            <a:off x="8745261" y="4857431"/>
            <a:ext cx="1079132" cy="135398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3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학교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U-CAN+ 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1E52AE-9BD2-134A-9F1F-29B78734D3E0}"/>
              </a:ext>
            </a:extLst>
          </p:cNvPr>
          <p:cNvSpPr/>
          <p:nvPr/>
        </p:nvSpPr>
        <p:spPr>
          <a:xfrm>
            <a:off x="1086539" y="272098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ED2C50-7311-EB47-B2A4-88597DA3F10F}"/>
              </a:ext>
            </a:extLst>
          </p:cNvPr>
          <p:cNvSpPr/>
          <p:nvPr/>
        </p:nvSpPr>
        <p:spPr>
          <a:xfrm>
            <a:off x="6217339" y="2720983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584648-A276-D04E-B2B3-9167987A8E7E}"/>
              </a:ext>
            </a:extLst>
          </p:cNvPr>
          <p:cNvSpPr txBox="1"/>
          <p:nvPr/>
        </p:nvSpPr>
        <p:spPr>
          <a:xfrm>
            <a:off x="4912891" y="3607746"/>
            <a:ext cx="9476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Merit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265E8E-4948-094A-8F85-F9A2CB802250}"/>
              </a:ext>
            </a:extLst>
          </p:cNvPr>
          <p:cNvSpPr txBox="1"/>
          <p:nvPr/>
        </p:nvSpPr>
        <p:spPr>
          <a:xfrm>
            <a:off x="1312409" y="3189137"/>
            <a:ext cx="283923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접근성이 좋은 프레임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교수님과의 상호작용이 편리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교내 활동과의 연동 시스템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F9C667-6400-BA44-819B-54B33EE3C09D}"/>
              </a:ext>
            </a:extLst>
          </p:cNvPr>
          <p:cNvSpPr txBox="1"/>
          <p:nvPr/>
        </p:nvSpPr>
        <p:spPr>
          <a:xfrm>
            <a:off x="7737081" y="3189137"/>
            <a:ext cx="310694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교내 활동으로 한정됨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틀만 제공되어 다소 어려운 작성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타 서비스와 연동하기 힘듦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BD514-2724-D44D-8610-FE83153798D2}"/>
              </a:ext>
            </a:extLst>
          </p:cNvPr>
          <p:cNvSpPr txBox="1"/>
          <p:nvPr/>
        </p:nvSpPr>
        <p:spPr>
          <a:xfrm>
            <a:off x="6335143" y="3607746"/>
            <a:ext cx="119192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Supply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0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783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4">
                    <a:lumMod val="50000"/>
                  </a:schemeClr>
                </a:solidFill>
              </a:rPr>
              <a:t>Notefolio</a:t>
            </a:r>
            <a:endParaRPr lang="ko-KR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666A1-CC11-9D4E-8F81-61F88623A7C0}"/>
              </a:ext>
            </a:extLst>
          </p:cNvPr>
          <p:cNvSpPr txBox="1"/>
          <p:nvPr/>
        </p:nvSpPr>
        <p:spPr>
          <a:xfrm>
            <a:off x="5725298" y="1651379"/>
            <a:ext cx="314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페이지에서 직접적인 채용 서비스 제공</a:t>
            </a:r>
            <a:endParaRPr lang="en-US" altLang="ko-KR" sz="1400" dirty="0"/>
          </a:p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디자인에 특화된 채용 서비스</a:t>
            </a:r>
            <a:endParaRPr lang="en-US" altLang="ko-KR" sz="1400" dirty="0"/>
          </a:p>
        </p:txBody>
      </p: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D726A6C4-B919-484E-ACA1-4E61B691B6F6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4694349" y="1912989"/>
            <a:ext cx="1030949" cy="7186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17977AD-FCB5-C142-A5CF-9E6220EEC2E7}"/>
              </a:ext>
            </a:extLst>
          </p:cNvPr>
          <p:cNvSpPr txBox="1"/>
          <p:nvPr/>
        </p:nvSpPr>
        <p:spPr>
          <a:xfrm>
            <a:off x="4953233" y="6026541"/>
            <a:ext cx="4113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팔로우</a:t>
            </a:r>
            <a:r>
              <a:rPr lang="ko-KR" altLang="en-US" sz="1400" dirty="0"/>
              <a:t> 기능을 통해 해당 사용자와 연결 가능</a:t>
            </a:r>
            <a:endParaRPr lang="en-US" altLang="ko-KR" sz="1400" dirty="0"/>
          </a:p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작품과 프로필을 같이 확인할 수 있음</a:t>
            </a:r>
            <a:endParaRPr lang="en-US" altLang="ko-KR" sz="1400" dirty="0"/>
          </a:p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필요에 따라 클라이언트 회원에 한해 작품 의뢰 가능</a:t>
            </a:r>
            <a:endParaRPr lang="en-US" altLang="ko-KR" sz="1400" dirty="0"/>
          </a:p>
        </p:txBody>
      </p: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C742215F-C018-7045-8F05-0662433C75BE}"/>
              </a:ext>
            </a:extLst>
          </p:cNvPr>
          <p:cNvCxnSpPr>
            <a:cxnSpLocks/>
            <a:stCxn id="14" idx="3"/>
            <a:endCxn id="75" idx="0"/>
          </p:cNvCxnSpPr>
          <p:nvPr/>
        </p:nvCxnSpPr>
        <p:spPr>
          <a:xfrm>
            <a:off x="4846825" y="5322042"/>
            <a:ext cx="2163386" cy="70449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EC81BE5E-3B84-074A-8A41-2DAC84972A3B}"/>
              </a:ext>
            </a:extLst>
          </p:cNvPr>
          <p:cNvCxnSpPr>
            <a:cxnSpLocks/>
            <a:stCxn id="34" idx="3"/>
            <a:endCxn id="42" idx="3"/>
          </p:cNvCxnSpPr>
          <p:nvPr/>
        </p:nvCxnSpPr>
        <p:spPr>
          <a:xfrm>
            <a:off x="10448855" y="3578685"/>
            <a:ext cx="1020862" cy="1743357"/>
          </a:xfrm>
          <a:prstGeom prst="bentConnector3">
            <a:avLst>
              <a:gd name="adj1" fmla="val 1223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382F145-57E8-0A4E-BCC3-D2E6B87C0D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0" y="1647699"/>
            <a:ext cx="4460789" cy="19677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CDE2B3-C4CC-304F-9B1E-348E15DC66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9" y="4226402"/>
            <a:ext cx="4346736" cy="2191280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D2772E9E-5D9D-E246-9A86-510DFC6454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99" y="2530881"/>
            <a:ext cx="4113956" cy="20956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BA2AF4E-587E-FC4C-AFDD-A201A412A8C4}"/>
              </a:ext>
            </a:extLst>
          </p:cNvPr>
          <p:cNvSpPr txBox="1"/>
          <p:nvPr/>
        </p:nvSpPr>
        <p:spPr>
          <a:xfrm>
            <a:off x="8326626" y="5060432"/>
            <a:ext cx="314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클래스 서비스를 운영하여 강의 수강 및 작품에 대한 피드백을 받을 수 있도록 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4217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783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4">
                    <a:lumMod val="50000"/>
                  </a:schemeClr>
                </a:solidFill>
              </a:rPr>
              <a:t>Notefolio</a:t>
            </a:r>
            <a:endParaRPr lang="ko-KR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1E52AE-9BD2-134A-9F1F-29B78734D3E0}"/>
              </a:ext>
            </a:extLst>
          </p:cNvPr>
          <p:cNvSpPr/>
          <p:nvPr/>
        </p:nvSpPr>
        <p:spPr>
          <a:xfrm>
            <a:off x="1086539" y="272098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ED2C50-7311-EB47-B2A4-88597DA3F10F}"/>
              </a:ext>
            </a:extLst>
          </p:cNvPr>
          <p:cNvSpPr/>
          <p:nvPr/>
        </p:nvSpPr>
        <p:spPr>
          <a:xfrm>
            <a:off x="6217339" y="2720983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584648-A276-D04E-B2B3-9167987A8E7E}"/>
              </a:ext>
            </a:extLst>
          </p:cNvPr>
          <p:cNvSpPr txBox="1"/>
          <p:nvPr/>
        </p:nvSpPr>
        <p:spPr>
          <a:xfrm>
            <a:off x="4912891" y="3607746"/>
            <a:ext cx="9476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Merit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265E8E-4948-094A-8F85-F9A2CB802250}"/>
              </a:ext>
            </a:extLst>
          </p:cNvPr>
          <p:cNvSpPr txBox="1"/>
          <p:nvPr/>
        </p:nvSpPr>
        <p:spPr>
          <a:xfrm>
            <a:off x="1312409" y="2981390"/>
            <a:ext cx="3717684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분야가 뚜렷한 서비스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접근성이 좋은 채용 연계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팔로우를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통한 커뮤니케이션 제공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사용자들이 발전할 수 있도록 강의 제공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F9C667-6400-BA44-819B-54B33EE3C09D}"/>
              </a:ext>
            </a:extLst>
          </p:cNvPr>
          <p:cNvSpPr txBox="1"/>
          <p:nvPr/>
        </p:nvSpPr>
        <p:spPr>
          <a:xfrm>
            <a:off x="8538583" y="3396886"/>
            <a:ext cx="2305439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한정된 분야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해당 분야의 틀만 제공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B05E7-AB1F-0147-A431-0BA369458863}"/>
              </a:ext>
            </a:extLst>
          </p:cNvPr>
          <p:cNvSpPr txBox="1"/>
          <p:nvPr/>
        </p:nvSpPr>
        <p:spPr>
          <a:xfrm>
            <a:off x="6335143" y="3607746"/>
            <a:ext cx="119192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Supply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4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타 시스템 분석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해외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2579177" y="5808991"/>
            <a:ext cx="133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LinkedIn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FB3C6-9A35-4D0E-BAED-8A65E8B20B95}"/>
              </a:ext>
            </a:extLst>
          </p:cNvPr>
          <p:cNvSpPr txBox="1"/>
          <p:nvPr/>
        </p:nvSpPr>
        <p:spPr>
          <a:xfrm>
            <a:off x="8518940" y="580899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/>
              <a:t>Behance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61384-0870-5C44-8C91-6F1E4F762B1E}"/>
              </a:ext>
            </a:extLst>
          </p:cNvPr>
          <p:cNvSpPr txBox="1"/>
          <p:nvPr/>
        </p:nvSpPr>
        <p:spPr>
          <a:xfrm>
            <a:off x="2568627" y="6397526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hlinkClick r:id="rId2"/>
              </a:rPr>
              <a:t>웹사이트 링크</a:t>
            </a:r>
            <a:endParaRPr lang="en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BCCA8-779C-A544-8406-3B222B425AFD}"/>
              </a:ext>
            </a:extLst>
          </p:cNvPr>
          <p:cNvSpPr txBox="1"/>
          <p:nvPr/>
        </p:nvSpPr>
        <p:spPr>
          <a:xfrm>
            <a:off x="8534970" y="6301135"/>
            <a:ext cx="1356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hlinkClick r:id="rId3"/>
              </a:rPr>
              <a:t>웹사이트 링크</a:t>
            </a:r>
            <a:endParaRPr lang="en" altLang="ko-KR" sz="16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4753761-3540-4746-9565-7C6DAAF484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1970602"/>
            <a:ext cx="5760001" cy="2916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3FE70E-B494-9149-A0E1-9F43585210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00" y="2067257"/>
            <a:ext cx="5567799" cy="2820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088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714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4">
                    <a:lumMod val="50000"/>
                  </a:schemeClr>
                </a:solidFill>
              </a:rPr>
              <a:t>LinkedIn</a:t>
            </a:r>
            <a:endParaRPr lang="ko-KR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666A1-CC11-9D4E-8F81-61F88623A7C0}"/>
              </a:ext>
            </a:extLst>
          </p:cNvPr>
          <p:cNvSpPr txBox="1"/>
          <p:nvPr/>
        </p:nvSpPr>
        <p:spPr>
          <a:xfrm>
            <a:off x="1551252" y="6073989"/>
            <a:ext cx="26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 </a:t>
            </a:r>
            <a:r>
              <a:rPr lang="ko-KR" altLang="en-US" sz="1400" dirty="0"/>
              <a:t>페이스북 형식의 게시물 디자인</a:t>
            </a:r>
            <a:endParaRPr lang="en-US" altLang="ko-KR" sz="1400" dirty="0"/>
          </a:p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촌 서비스를 통한 인맥관리</a:t>
            </a:r>
            <a:endParaRPr lang="en-US" altLang="ko-KR" sz="1400" dirty="0"/>
          </a:p>
        </p:txBody>
      </p: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D726A6C4-B919-484E-ACA1-4E61B691B6F6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rot="5400000">
            <a:off x="2113607" y="4809974"/>
            <a:ext cx="2008226" cy="519804"/>
          </a:xfrm>
          <a:prstGeom prst="bentConnector3">
            <a:avLst>
              <a:gd name="adj1" fmla="val 892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DB523AC3-EA0C-3344-9ABC-E244F86F0138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rot="16200000" flipH="1">
            <a:off x="2063661" y="5279832"/>
            <a:ext cx="389168" cy="1199145"/>
          </a:xfrm>
          <a:prstGeom prst="bentConnector3">
            <a:avLst>
              <a:gd name="adj1" fmla="val 434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17977AD-FCB5-C142-A5CF-9E6220EEC2E7}"/>
              </a:ext>
            </a:extLst>
          </p:cNvPr>
          <p:cNvSpPr txBox="1"/>
          <p:nvPr/>
        </p:nvSpPr>
        <p:spPr>
          <a:xfrm>
            <a:off x="4831427" y="6073988"/>
            <a:ext cx="305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프로필에서의 간편한 스펙 사항 기술</a:t>
            </a:r>
            <a:endParaRPr lang="en-US" altLang="ko-KR" sz="1400" dirty="0"/>
          </a:p>
        </p:txBody>
      </p: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C742215F-C018-7045-8F05-0662433C75BE}"/>
              </a:ext>
            </a:extLst>
          </p:cNvPr>
          <p:cNvCxnSpPr>
            <a:cxnSpLocks/>
            <a:stCxn id="22" idx="2"/>
            <a:endCxn id="75" idx="0"/>
          </p:cNvCxnSpPr>
          <p:nvPr/>
        </p:nvCxnSpPr>
        <p:spPr>
          <a:xfrm rot="5400000">
            <a:off x="5975544" y="5563315"/>
            <a:ext cx="893322" cy="1280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EC81BE5E-3B84-074A-8A41-2DAC84972A3B}"/>
              </a:ext>
            </a:extLst>
          </p:cNvPr>
          <p:cNvCxnSpPr>
            <a:cxnSpLocks/>
            <a:stCxn id="31" idx="2"/>
            <a:endCxn id="45" idx="0"/>
          </p:cNvCxnSpPr>
          <p:nvPr/>
        </p:nvCxnSpPr>
        <p:spPr>
          <a:xfrm rot="16200000" flipH="1">
            <a:off x="9448008" y="5143381"/>
            <a:ext cx="1007960" cy="24931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F3020E1-7DD7-6B41-A5CE-584D8BBE0F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3" y="3125557"/>
            <a:ext cx="3004940" cy="2559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000EE7-ECA1-2F41-A1FC-017A81707F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32" y="1213950"/>
            <a:ext cx="2779979" cy="28518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1B4FAC-4F74-C444-99EB-CDCEBA4A9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17" y="1269066"/>
            <a:ext cx="1981200" cy="3911600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0F34BC99-2681-2D4D-8F2D-539FB92688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32" y="1487055"/>
            <a:ext cx="4364197" cy="327700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3B15F5A-A063-BD42-8345-EF26535555A1}"/>
              </a:ext>
            </a:extLst>
          </p:cNvPr>
          <p:cNvSpPr txBox="1"/>
          <p:nvPr/>
        </p:nvSpPr>
        <p:spPr>
          <a:xfrm>
            <a:off x="8143861" y="5772018"/>
            <a:ext cx="386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위치 인식에 따라 현 지역의 기업을 손쉽게 확인</a:t>
            </a:r>
            <a:endParaRPr lang="en-US" altLang="ko-KR" sz="1400" dirty="0"/>
          </a:p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대다수 해외 기업들이 </a:t>
            </a:r>
            <a:r>
              <a:rPr lang="en-US" altLang="ko-KR" sz="1400" dirty="0"/>
              <a:t>LinkedIn</a:t>
            </a:r>
            <a:r>
              <a:rPr lang="ko-KR" altLang="en-US" sz="1400" dirty="0"/>
              <a:t>에 활성화 돼있음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2711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AF43F3-3904-4186-8245-30EA0AC6E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7EA56-FD46-41BA-AB3F-9D8619EA65A1}"/>
              </a:ext>
            </a:extLst>
          </p:cNvPr>
          <p:cNvSpPr txBox="1"/>
          <p:nvPr/>
        </p:nvSpPr>
        <p:spPr>
          <a:xfrm>
            <a:off x="1107440" y="2123440"/>
            <a:ext cx="103973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2"/>
                </a:solidFill>
              </a:rPr>
              <a:t>[                   ]</a:t>
            </a:r>
            <a:endParaRPr lang="ko-KR" altLang="en-US" sz="13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931403" y="2705725"/>
            <a:ext cx="27494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4">
                    <a:lumMod val="50000"/>
                  </a:schemeClr>
                </a:solidFill>
              </a:rPr>
              <a:t>2021</a:t>
            </a:r>
            <a:endParaRPr lang="ko-KR" altLang="en-US" sz="88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96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714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4">
                    <a:lumMod val="50000"/>
                  </a:schemeClr>
                </a:solidFill>
              </a:rPr>
              <a:t>LinkedIn</a:t>
            </a:r>
            <a:endParaRPr lang="ko-KR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1E52AE-9BD2-134A-9F1F-29B78734D3E0}"/>
              </a:ext>
            </a:extLst>
          </p:cNvPr>
          <p:cNvSpPr/>
          <p:nvPr/>
        </p:nvSpPr>
        <p:spPr>
          <a:xfrm>
            <a:off x="1086539" y="272098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ED2C50-7311-EB47-B2A4-88597DA3F10F}"/>
              </a:ext>
            </a:extLst>
          </p:cNvPr>
          <p:cNvSpPr/>
          <p:nvPr/>
        </p:nvSpPr>
        <p:spPr>
          <a:xfrm>
            <a:off x="6217339" y="2720983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584648-A276-D04E-B2B3-9167987A8E7E}"/>
              </a:ext>
            </a:extLst>
          </p:cNvPr>
          <p:cNvSpPr txBox="1"/>
          <p:nvPr/>
        </p:nvSpPr>
        <p:spPr>
          <a:xfrm>
            <a:off x="4912891" y="3607746"/>
            <a:ext cx="9476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Merit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265E8E-4948-094A-8F85-F9A2CB802250}"/>
              </a:ext>
            </a:extLst>
          </p:cNvPr>
          <p:cNvSpPr txBox="1"/>
          <p:nvPr/>
        </p:nvSpPr>
        <p:spPr>
          <a:xfrm>
            <a:off x="1312409" y="2981390"/>
            <a:ext cx="341471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페이스북 형식의 친근한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작성이 간편한 프로필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촌 서비스를 통한 손쉬운 인맥관리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여러 해외 기업에 대한 높은 접근성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F9C667-6400-BA44-819B-54B33EE3C09D}"/>
              </a:ext>
            </a:extLst>
          </p:cNvPr>
          <p:cNvSpPr txBox="1"/>
          <p:nvPr/>
        </p:nvSpPr>
        <p:spPr>
          <a:xfrm>
            <a:off x="7964836" y="3396886"/>
            <a:ext cx="287918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해외나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IT,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금융 분야에 활성화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기술 스택 기재  틀만 제공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37E33-A628-EC43-9887-08BEA3F40D7D}"/>
              </a:ext>
            </a:extLst>
          </p:cNvPr>
          <p:cNvSpPr txBox="1"/>
          <p:nvPr/>
        </p:nvSpPr>
        <p:spPr>
          <a:xfrm>
            <a:off x="6335143" y="3607746"/>
            <a:ext cx="119192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Supply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62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4">
                    <a:lumMod val="50000"/>
                  </a:schemeClr>
                </a:solidFill>
              </a:rPr>
              <a:t>Behance</a:t>
            </a:r>
            <a:endParaRPr lang="ko-KR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666A1-CC11-9D4E-8F81-61F88623A7C0}"/>
              </a:ext>
            </a:extLst>
          </p:cNvPr>
          <p:cNvSpPr txBox="1"/>
          <p:nvPr/>
        </p:nvSpPr>
        <p:spPr>
          <a:xfrm>
            <a:off x="671846" y="5742880"/>
            <a:ext cx="49923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 err="1"/>
              <a:t>Notefolio</a:t>
            </a:r>
            <a:r>
              <a:rPr lang="ko-KR" altLang="en-US" sz="1400" dirty="0"/>
              <a:t>와 동일한 </a:t>
            </a:r>
            <a:r>
              <a:rPr lang="en-US" altLang="ko-KR" sz="1400" dirty="0"/>
              <a:t>UI</a:t>
            </a:r>
          </a:p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사용자가 사용한 툴이 같이 표시됨</a:t>
            </a:r>
            <a:endParaRPr lang="en-US" altLang="ko-KR" sz="1400" dirty="0"/>
          </a:p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 err="1"/>
              <a:t>Notefolio</a:t>
            </a:r>
            <a:r>
              <a:rPr lang="ko-KR" altLang="en-US" sz="1400" dirty="0"/>
              <a:t>와 동일하게 </a:t>
            </a:r>
            <a:r>
              <a:rPr lang="ko-KR" altLang="en-US" sz="1400" dirty="0" err="1"/>
              <a:t>가능자에</a:t>
            </a:r>
            <a:r>
              <a:rPr lang="ko-KR" altLang="en-US" sz="1400" dirty="0"/>
              <a:t> 한해 </a:t>
            </a:r>
            <a:r>
              <a:rPr lang="ko-KR" altLang="en-US" sz="1400" dirty="0" err="1"/>
              <a:t>메세지를</a:t>
            </a:r>
            <a:r>
              <a:rPr lang="ko-KR" altLang="en-US" sz="1400" dirty="0"/>
              <a:t> 보낼 수 있음</a:t>
            </a:r>
            <a:endParaRPr lang="en-US" altLang="ko-KR" sz="1400" dirty="0"/>
          </a:p>
        </p:txBody>
      </p:sp>
      <p:cxnSp>
        <p:nvCxnSpPr>
          <p:cNvPr id="65" name="꺾인 연결선[E] 64">
            <a:extLst>
              <a:ext uri="{FF2B5EF4-FFF2-40B4-BE49-F238E27FC236}">
                <a16:creationId xmlns:a16="http://schemas.microsoft.com/office/drawing/2014/main" id="{D726A6C4-B919-484E-ACA1-4E61B691B6F6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2920540" y="4167253"/>
            <a:ext cx="1823110" cy="13281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17977AD-FCB5-C142-A5CF-9E6220EEC2E7}"/>
              </a:ext>
            </a:extLst>
          </p:cNvPr>
          <p:cNvSpPr txBox="1"/>
          <p:nvPr/>
        </p:nvSpPr>
        <p:spPr>
          <a:xfrm>
            <a:off x="7309670" y="5850602"/>
            <a:ext cx="305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</a:t>
            </a:r>
            <a:r>
              <a:rPr lang="ko-KR" altLang="en-US" sz="1400" dirty="0"/>
              <a:t> 주제 선택을 통한 맞춤형 작품 제공</a:t>
            </a:r>
            <a:endParaRPr lang="en-US" altLang="ko-KR" sz="1400" dirty="0"/>
          </a:p>
        </p:txBody>
      </p: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C742215F-C018-7045-8F05-0662433C75BE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rot="16200000" flipH="1">
            <a:off x="2259651" y="4834507"/>
            <a:ext cx="363045" cy="1453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EC81BE5E-3B84-074A-8A41-2DAC84972A3B}"/>
              </a:ext>
            </a:extLst>
          </p:cNvPr>
          <p:cNvCxnSpPr>
            <a:cxnSpLocks/>
            <a:stCxn id="36" idx="2"/>
            <a:endCxn id="75" idx="0"/>
          </p:cNvCxnSpPr>
          <p:nvPr/>
        </p:nvCxnSpPr>
        <p:spPr>
          <a:xfrm rot="5400000">
            <a:off x="8466594" y="5364698"/>
            <a:ext cx="855745" cy="1160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A79812A-3D89-A94D-8800-E8F17DE6D4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9" y="1499323"/>
            <a:ext cx="4326399" cy="242044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EF74B4-0D66-694A-9EAE-5794986A4D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5" y="3322435"/>
            <a:ext cx="1919216" cy="20574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E9C2447-CB23-5444-9FA2-ABA4FD6463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62" y="1589420"/>
            <a:ext cx="4586269" cy="34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2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4">
                    <a:lumMod val="50000"/>
                  </a:schemeClr>
                </a:solidFill>
              </a:rPr>
              <a:t>Behance</a:t>
            </a:r>
            <a:endParaRPr lang="ko-KR" alt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204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Analysis of other services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3733-E535-8245-A3DB-EFA40393FE1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C6E3C7-0889-214F-9978-867ECAA27F5C}"/>
              </a:ext>
            </a:extLst>
          </p:cNvPr>
          <p:cNvSpPr/>
          <p:nvPr/>
        </p:nvSpPr>
        <p:spPr>
          <a:xfrm>
            <a:off x="1086539" y="272098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D24DC-20F7-2743-A4E3-704304C7F93A}"/>
              </a:ext>
            </a:extLst>
          </p:cNvPr>
          <p:cNvSpPr txBox="1"/>
          <p:nvPr/>
        </p:nvSpPr>
        <p:spPr>
          <a:xfrm>
            <a:off x="4912891" y="3607746"/>
            <a:ext cx="9476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Merit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43EE6-30F3-9E4D-B74D-54901F4DE2FE}"/>
              </a:ext>
            </a:extLst>
          </p:cNvPr>
          <p:cNvSpPr txBox="1"/>
          <p:nvPr/>
        </p:nvSpPr>
        <p:spPr>
          <a:xfrm>
            <a:off x="1312409" y="2981390"/>
            <a:ext cx="3259226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분야가 뚜렷한 서비스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접근성이 좋은 채용 연계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팔로우를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통한 커뮤니케이션 제공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분야에 맞는 게시물 추천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C9C30C-301D-994F-BABB-8E61EC9617D2}"/>
              </a:ext>
            </a:extLst>
          </p:cNvPr>
          <p:cNvSpPr/>
          <p:nvPr/>
        </p:nvSpPr>
        <p:spPr>
          <a:xfrm>
            <a:off x="6217339" y="2720983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17ECF-8158-9441-AE9F-576B22C192CE}"/>
              </a:ext>
            </a:extLst>
          </p:cNvPr>
          <p:cNvSpPr txBox="1"/>
          <p:nvPr/>
        </p:nvSpPr>
        <p:spPr>
          <a:xfrm>
            <a:off x="8386298" y="3189137"/>
            <a:ext cx="245772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한정된 분야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해당 분야의 틀만 제공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해외에 활성화된 서비스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1ED7AB-9C59-A14F-BF5F-8417EC111F93}"/>
              </a:ext>
            </a:extLst>
          </p:cNvPr>
          <p:cNvSpPr txBox="1"/>
          <p:nvPr/>
        </p:nvSpPr>
        <p:spPr>
          <a:xfrm>
            <a:off x="6335143" y="3607746"/>
            <a:ext cx="119192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Supply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31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개발 목적 및 방향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405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Purpose and direction of development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1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개발 목적 및 방향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199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Purpose and direction of development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E0CD140-3559-4EB8-BC02-B1FBC1F87433}"/>
              </a:ext>
            </a:extLst>
          </p:cNvPr>
          <p:cNvCxnSpPr>
            <a:cxnSpLocks/>
          </p:cNvCxnSpPr>
          <p:nvPr/>
        </p:nvCxnSpPr>
        <p:spPr>
          <a:xfrm>
            <a:off x="682248" y="2956560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6872D6-7426-4EC6-953D-1155132606A8}"/>
              </a:ext>
            </a:extLst>
          </p:cNvPr>
          <p:cNvCxnSpPr>
            <a:cxnSpLocks/>
          </p:cNvCxnSpPr>
          <p:nvPr/>
        </p:nvCxnSpPr>
        <p:spPr>
          <a:xfrm>
            <a:off x="682248" y="4848013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A9677D3-89C6-4D5F-AAFA-DF45D6D3D092}"/>
              </a:ext>
            </a:extLst>
          </p:cNvPr>
          <p:cNvSpPr txBox="1"/>
          <p:nvPr/>
        </p:nvSpPr>
        <p:spPr>
          <a:xfrm>
            <a:off x="720000" y="13670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001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E34B18-A1E8-4E37-B477-DF8A778CC5BA}"/>
              </a:ext>
            </a:extLst>
          </p:cNvPr>
          <p:cNvSpPr txBox="1"/>
          <p:nvPr/>
        </p:nvSpPr>
        <p:spPr>
          <a:xfrm>
            <a:off x="1570605" y="13670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BE0A4C-06E3-45D8-80EF-3DBE89DF4F35}"/>
              </a:ext>
            </a:extLst>
          </p:cNvPr>
          <p:cNvSpPr txBox="1"/>
          <p:nvPr/>
        </p:nvSpPr>
        <p:spPr>
          <a:xfrm>
            <a:off x="2259305" y="1320838"/>
            <a:ext cx="659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개발 입문자에게 편리한 포트폴리오 관리 환경 제공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DE20F8-8582-42DE-A19E-AE6A2F50E69C}"/>
              </a:ext>
            </a:extLst>
          </p:cNvPr>
          <p:cNvSpPr txBox="1"/>
          <p:nvPr/>
        </p:nvSpPr>
        <p:spPr>
          <a:xfrm>
            <a:off x="2259306" y="1866037"/>
            <a:ext cx="8993726" cy="95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설문조사 결과 전체 조사 인원 중 약 </a:t>
            </a:r>
            <a:r>
              <a:rPr lang="en-US" altLang="ko-KR" sz="1600" spc="-150" dirty="0"/>
              <a:t>40%</a:t>
            </a:r>
            <a:r>
              <a:rPr lang="ko-KR" altLang="en-US" sz="1600" spc="-150" dirty="0"/>
              <a:t>의 인원이 포트폴리오 제작을 계획한 적이 있다고 답을 했지만</a:t>
            </a:r>
            <a:r>
              <a:rPr lang="en-US" altLang="ko-KR" sz="1600" spc="-150" dirty="0"/>
              <a:t>,</a:t>
            </a:r>
            <a:r>
              <a:rPr lang="ko-KR" altLang="en-US" sz="1600" spc="-150" dirty="0"/>
              <a:t> 조사 인원 중 </a:t>
            </a:r>
            <a:r>
              <a:rPr lang="en-US" altLang="ko-KR" sz="1600" spc="-150" dirty="0"/>
              <a:t>10%</a:t>
            </a:r>
            <a:r>
              <a:rPr lang="ko-KR" altLang="en-US" sz="1600" spc="-150" dirty="0"/>
              <a:t>의 인원만이 포트폴리오 작성에 관해서 도움을 받을만한 곳을 알고 있다고 답했다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그러나 </a:t>
            </a:r>
            <a:r>
              <a:rPr lang="en-US" altLang="ko-KR" sz="1600" spc="-150" dirty="0"/>
              <a:t>90%</a:t>
            </a:r>
            <a:r>
              <a:rPr lang="ko-KR" altLang="en-US" sz="1600" spc="-150" dirty="0"/>
              <a:t> 이상의 인원이 도움을 필요로 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때문에 사용자들의 </a:t>
            </a:r>
            <a:r>
              <a:rPr lang="ko-KR" altLang="en-US" sz="1600" spc="-150" dirty="0" err="1"/>
              <a:t>니즈에</a:t>
            </a:r>
            <a:r>
              <a:rPr lang="ko-KR" altLang="en-US" sz="1600" spc="-150" dirty="0"/>
              <a:t> 맞춰 포트폴리오 제작을 도와줄 수 있도록 방향성을 제공할 수 있도록 구축한다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F03234-4A1F-4265-BF24-292B3E0A118A}"/>
              </a:ext>
            </a:extLst>
          </p:cNvPr>
          <p:cNvSpPr txBox="1"/>
          <p:nvPr/>
        </p:nvSpPr>
        <p:spPr>
          <a:xfrm>
            <a:off x="720000" y="318778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002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B56E54-2D8D-435C-A048-9DE619AD4501}"/>
              </a:ext>
            </a:extLst>
          </p:cNvPr>
          <p:cNvSpPr txBox="1"/>
          <p:nvPr/>
        </p:nvSpPr>
        <p:spPr>
          <a:xfrm>
            <a:off x="1570605" y="31877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4CC0E4-F758-4295-BC5C-F8EA363DA590}"/>
              </a:ext>
            </a:extLst>
          </p:cNvPr>
          <p:cNvSpPr txBox="1"/>
          <p:nvPr/>
        </p:nvSpPr>
        <p:spPr>
          <a:xfrm>
            <a:off x="2259305" y="3141617"/>
            <a:ext cx="966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실력의 객관화 및 발전 로드맵 제공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93CB94-A9FB-4C00-A480-341857F3A962}"/>
              </a:ext>
            </a:extLst>
          </p:cNvPr>
          <p:cNvSpPr txBox="1"/>
          <p:nvPr/>
        </p:nvSpPr>
        <p:spPr>
          <a:xfrm>
            <a:off x="2259306" y="3686816"/>
            <a:ext cx="8993726" cy="95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많은 인원들이 자기가 하고자 하는 일</a:t>
            </a:r>
            <a:r>
              <a:rPr lang="en-US" altLang="ko-KR" sz="1600" spc="-150" dirty="0"/>
              <a:t>,</a:t>
            </a:r>
            <a:r>
              <a:rPr lang="ko-KR" altLang="en-US" sz="1600" spc="-150" dirty="0"/>
              <a:t> 또는 가고자 하는 분야에 있어서 자신의 실력을 객관적으로 파악하고 싶어한다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이를 깃을 통한 프로젝트 분석으로 사용자의 실력을 객관화 하고</a:t>
            </a:r>
            <a:r>
              <a:rPr lang="en-US" altLang="ko-KR" sz="1600" spc="-150" dirty="0"/>
              <a:t>,</a:t>
            </a:r>
            <a:r>
              <a:rPr lang="ko-KR" altLang="en-US" sz="1600" spc="-150" dirty="0"/>
              <a:t> 그에 따른 실력 발전 로드맵 제공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맞춤 프로젝트 추천 등의 서비스를 제공하여 실력을 발전시킬 수 있도록 하는 시스템을 구축한다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C3607B-B567-4AD8-86AE-2CCBDB70B33B}"/>
              </a:ext>
            </a:extLst>
          </p:cNvPr>
          <p:cNvSpPr txBox="1"/>
          <p:nvPr/>
        </p:nvSpPr>
        <p:spPr>
          <a:xfrm>
            <a:off x="720000" y="504920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003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BD738E-A933-4C94-95CF-CDE319AE346B}"/>
              </a:ext>
            </a:extLst>
          </p:cNvPr>
          <p:cNvSpPr txBox="1"/>
          <p:nvPr/>
        </p:nvSpPr>
        <p:spPr>
          <a:xfrm>
            <a:off x="1570605" y="50492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37DCB7-9ED8-4AA0-AB41-6527C041AEB7}"/>
              </a:ext>
            </a:extLst>
          </p:cNvPr>
          <p:cNvSpPr txBox="1"/>
          <p:nvPr/>
        </p:nvSpPr>
        <p:spPr>
          <a:xfrm>
            <a:off x="2259305" y="5003036"/>
            <a:ext cx="828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실력 구애 받지 않는 활동 프레임 제공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38E7A-4BC1-9E42-82AC-B14D3CEC5EF2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09FF2-939D-45E0-BB0A-E50A630D197B}"/>
              </a:ext>
            </a:extLst>
          </p:cNvPr>
          <p:cNvSpPr txBox="1"/>
          <p:nvPr/>
        </p:nvSpPr>
        <p:spPr>
          <a:xfrm>
            <a:off x="2263425" y="5532093"/>
            <a:ext cx="8993726" cy="95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개발 입문자는 여러 프로젝트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특히 팀 프로젝트를 경험할 기회가 적다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 이러한 경험의 기회를 늘리기 위해 객관적으로  측정된 실력과 미리 입력된 관심분야를 기준으로 여러 프로젝트를 추천하고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필요한 경우 비슷한 실력의 사용자를 매칭하여 팀 프로젝트를 경험할 기회를 늘린다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171334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accent4">
                    <a:lumMod val="50000"/>
                  </a:schemeClr>
                </a:solidFill>
                <a:latin typeface="+mj-ea"/>
              </a:rPr>
              <a:t>개발 입문자에게 편리한 포트폴리오 작성 환경 제공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520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Providing a convenient portfolio creation environment for users.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A7890B5E-D4BA-4774-A970-F0337B64C12D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8629169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6449D3B-1A0A-495F-A0C7-9A0B0BEBCBBA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14217863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DDEE3-A7F8-4273-8591-3062E1CC0410}"/>
              </a:ext>
            </a:extLst>
          </p:cNvPr>
          <p:cNvSpPr txBox="1"/>
          <p:nvPr/>
        </p:nvSpPr>
        <p:spPr>
          <a:xfrm>
            <a:off x="1644794" y="3016993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40%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2775DB12-B950-45AB-9CA5-E4205D947DFF}"/>
              </a:ext>
            </a:extLst>
          </p:cNvPr>
          <p:cNvSpPr txBox="1"/>
          <p:nvPr/>
        </p:nvSpPr>
        <p:spPr>
          <a:xfrm>
            <a:off x="990109" y="5128734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latin typeface="+mn-ea"/>
              </a:rPr>
              <a:t>포트폴리오 제작 계획 경험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7F0F3BCA-6B45-4A5A-905D-B897FFC05DCD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275604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2085EBEB-E495-4465-A341-2A353F8FFF93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6938349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878D-E14B-48D2-9448-958D842F9BE7}"/>
              </a:ext>
            </a:extLst>
          </p:cNvPr>
          <p:cNvSpPr txBox="1"/>
          <p:nvPr/>
        </p:nvSpPr>
        <p:spPr>
          <a:xfrm>
            <a:off x="5627331" y="3016993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10%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5297546" y="5128734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도움을 받은 경험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257A34-4A41-4859-B324-FB8978CA3A55}"/>
              </a:ext>
            </a:extLst>
          </p:cNvPr>
          <p:cNvCxnSpPr/>
          <p:nvPr/>
        </p:nvCxnSpPr>
        <p:spPr>
          <a:xfrm>
            <a:off x="5815875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원호 20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20047489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A5D6EDD0-2EF8-413C-BBD2-E302D1130BBF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455219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1E7FB-7DC7-4F92-8A50-FD0850463F92}"/>
              </a:ext>
            </a:extLst>
          </p:cNvPr>
          <p:cNvSpPr txBox="1"/>
          <p:nvPr/>
        </p:nvSpPr>
        <p:spPr>
          <a:xfrm>
            <a:off x="9609867" y="3016993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95%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DC24AA12-6E60-462D-B338-55E0D44DF2D0}"/>
              </a:ext>
            </a:extLst>
          </p:cNvPr>
          <p:cNvSpPr txBox="1"/>
          <p:nvPr/>
        </p:nvSpPr>
        <p:spPr>
          <a:xfrm>
            <a:off x="8901427" y="5128734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포트폴리오 제작 도움 필요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2CADFC-39A6-4E86-BFE7-BFC81572A490}"/>
              </a:ext>
            </a:extLst>
          </p:cNvPr>
          <p:cNvCxnSpPr/>
          <p:nvPr/>
        </p:nvCxnSpPr>
        <p:spPr>
          <a:xfrm>
            <a:off x="9798411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B6BF52-73A2-47C5-BA44-5CF4B4B86CC2}"/>
              </a:ext>
            </a:extLst>
          </p:cNvPr>
          <p:cNvSpPr/>
          <p:nvPr/>
        </p:nvSpPr>
        <p:spPr>
          <a:xfrm rot="5400000">
            <a:off x="2130297" y="4622427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4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5561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실력의 객관화 및 발전 로드맵 제공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543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Providing high access to extracurricular activities and employment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85" name="자유형: 도형 284">
            <a:extLst>
              <a:ext uri="{FF2B5EF4-FFF2-40B4-BE49-F238E27FC236}">
                <a16:creationId xmlns:a16="http://schemas.microsoft.com/office/drawing/2014/main" id="{A8083B87-71D2-4F37-8462-54E9AFB71424}"/>
              </a:ext>
            </a:extLst>
          </p:cNvPr>
          <p:cNvSpPr/>
          <p:nvPr/>
        </p:nvSpPr>
        <p:spPr>
          <a:xfrm>
            <a:off x="10054923" y="57936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5DC7EF-B79F-4DDB-B4CA-CB7B23A03BD0}"/>
              </a:ext>
            </a:extLst>
          </p:cNvPr>
          <p:cNvGrpSpPr/>
          <p:nvPr/>
        </p:nvGrpSpPr>
        <p:grpSpPr>
          <a:xfrm>
            <a:off x="1333729" y="2096659"/>
            <a:ext cx="1927655" cy="1136822"/>
            <a:chOff x="1297459" y="1804087"/>
            <a:chExt cx="1927655" cy="113682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D6C65E5-1CC6-4BD3-A795-486709B65E53}"/>
                </a:ext>
              </a:extLst>
            </p:cNvPr>
            <p:cNvSpPr/>
            <p:nvPr/>
          </p:nvSpPr>
          <p:spPr>
            <a:xfrm>
              <a:off x="1297459" y="1804087"/>
              <a:ext cx="1927655" cy="113682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012032A-CFF1-42E5-9D45-BA48C2A5575A}"/>
                </a:ext>
              </a:extLst>
            </p:cNvPr>
            <p:cNvSpPr txBox="1"/>
            <p:nvPr/>
          </p:nvSpPr>
          <p:spPr>
            <a:xfrm>
              <a:off x="1648647" y="2203720"/>
              <a:ext cx="1215397" cy="400110"/>
            </a:xfrm>
            <a:prstGeom prst="rect">
              <a:avLst/>
            </a:prstGeom>
            <a:noFill/>
            <a:ln>
              <a:solidFill>
                <a:srgbClr val="FDDE4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깃허브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8B6806-D517-4DA6-A5B5-9F9D236BA30F}"/>
              </a:ext>
            </a:extLst>
          </p:cNvPr>
          <p:cNvGrpSpPr/>
          <p:nvPr/>
        </p:nvGrpSpPr>
        <p:grpSpPr>
          <a:xfrm>
            <a:off x="5081955" y="2098387"/>
            <a:ext cx="1927655" cy="1136822"/>
            <a:chOff x="1297459" y="1804087"/>
            <a:chExt cx="1927655" cy="1136822"/>
          </a:xfrm>
          <a:solidFill>
            <a:srgbClr val="EDE5D5"/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7FE5E35-D01E-48CC-9961-9979E4ADED8D}"/>
                </a:ext>
              </a:extLst>
            </p:cNvPr>
            <p:cNvSpPr/>
            <p:nvPr/>
          </p:nvSpPr>
          <p:spPr>
            <a:xfrm>
              <a:off x="1297459" y="1804087"/>
              <a:ext cx="1927655" cy="11368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CD719B-B837-4AEB-8EB6-259096BCD8EB}"/>
                </a:ext>
              </a:extLst>
            </p:cNvPr>
            <p:cNvSpPr txBox="1"/>
            <p:nvPr/>
          </p:nvSpPr>
          <p:spPr>
            <a:xfrm>
              <a:off x="1734408" y="2203720"/>
              <a:ext cx="104387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머신러닝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964E244-1B5E-4C7F-821C-EC7A8240FA97}"/>
              </a:ext>
            </a:extLst>
          </p:cNvPr>
          <p:cNvGrpSpPr/>
          <p:nvPr/>
        </p:nvGrpSpPr>
        <p:grpSpPr>
          <a:xfrm>
            <a:off x="8731335" y="2090151"/>
            <a:ext cx="1927655" cy="1136822"/>
            <a:chOff x="1297459" y="1804087"/>
            <a:chExt cx="1927655" cy="1136822"/>
          </a:xfrm>
          <a:solidFill>
            <a:srgbClr val="A6A7A9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58A4B2D-0BC6-4439-8492-504D92817DF7}"/>
                </a:ext>
              </a:extLst>
            </p:cNvPr>
            <p:cNvSpPr/>
            <p:nvPr/>
          </p:nvSpPr>
          <p:spPr>
            <a:xfrm>
              <a:off x="1297459" y="1804087"/>
              <a:ext cx="1927655" cy="11368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252FFC-8FB0-41D2-98BA-47984DC6F827}"/>
                </a:ext>
              </a:extLst>
            </p:cNvPr>
            <p:cNvSpPr txBox="1"/>
            <p:nvPr/>
          </p:nvSpPr>
          <p:spPr>
            <a:xfrm>
              <a:off x="1604565" y="2203720"/>
              <a:ext cx="1303562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실력 객관화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AC57CE-65E0-4BD9-A89A-AA79334379C2}"/>
              </a:ext>
            </a:extLst>
          </p:cNvPr>
          <p:cNvGrpSpPr/>
          <p:nvPr/>
        </p:nvGrpSpPr>
        <p:grpSpPr>
          <a:xfrm>
            <a:off x="1337848" y="3497106"/>
            <a:ext cx="1927655" cy="613718"/>
            <a:chOff x="1190368" y="3204521"/>
            <a:chExt cx="1927655" cy="61371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CD1A7FC-CCCC-47AC-8B37-CF040C053F56}"/>
                </a:ext>
              </a:extLst>
            </p:cNvPr>
            <p:cNvSpPr/>
            <p:nvPr/>
          </p:nvSpPr>
          <p:spPr>
            <a:xfrm>
              <a:off x="1190368" y="3204521"/>
              <a:ext cx="1927655" cy="61371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FC28D9-3156-49F8-902C-7BDD8E8765A2}"/>
                </a:ext>
              </a:extLst>
            </p:cNvPr>
            <p:cNvSpPr txBox="1"/>
            <p:nvPr/>
          </p:nvSpPr>
          <p:spPr>
            <a:xfrm>
              <a:off x="1479772" y="3316686"/>
              <a:ext cx="1275785" cy="400110"/>
            </a:xfrm>
            <a:prstGeom prst="rect">
              <a:avLst/>
            </a:prstGeom>
            <a:noFill/>
            <a:ln>
              <a:solidFill>
                <a:srgbClr val="FDDE4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커밋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내용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102C92-6344-4261-8FE5-3AB84C30A470}"/>
              </a:ext>
            </a:extLst>
          </p:cNvPr>
          <p:cNvGrpSpPr/>
          <p:nvPr/>
        </p:nvGrpSpPr>
        <p:grpSpPr>
          <a:xfrm>
            <a:off x="1329610" y="4353837"/>
            <a:ext cx="1927655" cy="613718"/>
            <a:chOff x="1190368" y="3204521"/>
            <a:chExt cx="1927655" cy="6137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3233195-639C-4B63-AB0A-83749CF7C43D}"/>
                </a:ext>
              </a:extLst>
            </p:cNvPr>
            <p:cNvSpPr/>
            <p:nvPr/>
          </p:nvSpPr>
          <p:spPr>
            <a:xfrm>
              <a:off x="1190368" y="3204521"/>
              <a:ext cx="1927655" cy="61371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79AC6C-7316-4A79-895C-3386DC92375F}"/>
                </a:ext>
              </a:extLst>
            </p:cNvPr>
            <p:cNvSpPr txBox="1"/>
            <p:nvPr/>
          </p:nvSpPr>
          <p:spPr>
            <a:xfrm>
              <a:off x="1380916" y="3316686"/>
              <a:ext cx="1531158" cy="400110"/>
            </a:xfrm>
            <a:prstGeom prst="rect">
              <a:avLst/>
            </a:prstGeom>
            <a:noFill/>
            <a:ln>
              <a:solidFill>
                <a:srgbClr val="FDDE4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코드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C333A43-5FF3-4A9E-9C01-D5048446AE54}"/>
              </a:ext>
            </a:extLst>
          </p:cNvPr>
          <p:cNvGrpSpPr/>
          <p:nvPr/>
        </p:nvGrpSpPr>
        <p:grpSpPr>
          <a:xfrm>
            <a:off x="5086077" y="3486476"/>
            <a:ext cx="1927655" cy="613718"/>
            <a:chOff x="1190368" y="3204521"/>
            <a:chExt cx="1927655" cy="613718"/>
          </a:xfrm>
          <a:solidFill>
            <a:srgbClr val="EDE5D5"/>
          </a:solidFill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C8C9AB8-081C-4432-9797-BA2CDF5CDF65}"/>
                </a:ext>
              </a:extLst>
            </p:cNvPr>
            <p:cNvSpPr/>
            <p:nvPr/>
          </p:nvSpPr>
          <p:spPr>
            <a:xfrm>
              <a:off x="1190368" y="3204521"/>
              <a:ext cx="1927655" cy="613718"/>
            </a:xfrm>
            <a:prstGeom prst="roundRect">
              <a:avLst/>
            </a:prstGeom>
            <a:grpFill/>
            <a:ln>
              <a:solidFill>
                <a:srgbClr val="EDE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006E58-3726-4ECC-96B4-31A6F091FC5D}"/>
                </a:ext>
              </a:extLst>
            </p:cNvPr>
            <p:cNvSpPr txBox="1"/>
            <p:nvPr/>
          </p:nvSpPr>
          <p:spPr>
            <a:xfrm>
              <a:off x="1479772" y="3316686"/>
              <a:ext cx="1358150" cy="400110"/>
            </a:xfrm>
            <a:prstGeom prst="rect">
              <a:avLst/>
            </a:prstGeom>
            <a:grpFill/>
            <a:ln>
              <a:solidFill>
                <a:srgbClr val="EDE5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사용된 기술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8AD1B56-340C-4715-9FDC-EC852F87B78B}"/>
              </a:ext>
            </a:extLst>
          </p:cNvPr>
          <p:cNvGrpSpPr/>
          <p:nvPr/>
        </p:nvGrpSpPr>
        <p:grpSpPr>
          <a:xfrm>
            <a:off x="5077839" y="4343207"/>
            <a:ext cx="1927655" cy="613718"/>
            <a:chOff x="1190368" y="3204521"/>
            <a:chExt cx="1927655" cy="613718"/>
          </a:xfrm>
          <a:solidFill>
            <a:srgbClr val="EDE5D5"/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17964F7-8DC3-40B7-9D5B-0DEF0A4948B7}"/>
                </a:ext>
              </a:extLst>
            </p:cNvPr>
            <p:cNvSpPr/>
            <p:nvPr/>
          </p:nvSpPr>
          <p:spPr>
            <a:xfrm>
              <a:off x="1190368" y="3204521"/>
              <a:ext cx="1927655" cy="613718"/>
            </a:xfrm>
            <a:prstGeom prst="roundRect">
              <a:avLst/>
            </a:prstGeom>
            <a:grpFill/>
            <a:ln>
              <a:solidFill>
                <a:srgbClr val="EDE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FE6904E-CC98-45B7-99A8-F959599E6F7D}"/>
                </a:ext>
              </a:extLst>
            </p:cNvPr>
            <p:cNvSpPr txBox="1"/>
            <p:nvPr/>
          </p:nvSpPr>
          <p:spPr>
            <a:xfrm>
              <a:off x="1380916" y="3316686"/>
              <a:ext cx="1531158" cy="400110"/>
            </a:xfrm>
            <a:prstGeom prst="rect">
              <a:avLst/>
            </a:prstGeom>
            <a:grpFill/>
            <a:ln>
              <a:solidFill>
                <a:srgbClr val="EDE5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기여 정도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4E16CD8-D58C-4BEE-BD3D-1D4CCB5B3D85}"/>
              </a:ext>
            </a:extLst>
          </p:cNvPr>
          <p:cNvGrpSpPr/>
          <p:nvPr/>
        </p:nvGrpSpPr>
        <p:grpSpPr>
          <a:xfrm>
            <a:off x="8747807" y="3490592"/>
            <a:ext cx="1927655" cy="613718"/>
            <a:chOff x="1190368" y="3204521"/>
            <a:chExt cx="1927655" cy="613718"/>
          </a:xfrm>
          <a:solidFill>
            <a:srgbClr val="A6A7A9"/>
          </a:solidFill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3087F59-27A7-4BE2-9C76-EBF0C0E51DA8}"/>
                </a:ext>
              </a:extLst>
            </p:cNvPr>
            <p:cNvSpPr/>
            <p:nvPr/>
          </p:nvSpPr>
          <p:spPr>
            <a:xfrm>
              <a:off x="1190368" y="3204521"/>
              <a:ext cx="1927655" cy="613718"/>
            </a:xfrm>
            <a:prstGeom prst="roundRect">
              <a:avLst/>
            </a:prstGeom>
            <a:grpFill/>
            <a:ln>
              <a:solidFill>
                <a:srgbClr val="A6A7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49C4EE-B59B-4868-9C2C-471DD5D7CA40}"/>
                </a:ext>
              </a:extLst>
            </p:cNvPr>
            <p:cNvSpPr txBox="1"/>
            <p:nvPr/>
          </p:nvSpPr>
          <p:spPr>
            <a:xfrm>
              <a:off x="1479772" y="3316686"/>
              <a:ext cx="1358150" cy="400110"/>
            </a:xfrm>
            <a:prstGeom prst="rect">
              <a:avLst/>
            </a:prstGeom>
            <a:grpFill/>
            <a:ln>
              <a:solidFill>
                <a:srgbClr val="A6A7A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주력 언어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92DE5B-390A-4892-8701-01703BFB1987}"/>
              </a:ext>
            </a:extLst>
          </p:cNvPr>
          <p:cNvGrpSpPr/>
          <p:nvPr/>
        </p:nvGrpSpPr>
        <p:grpSpPr>
          <a:xfrm>
            <a:off x="8739569" y="4347323"/>
            <a:ext cx="1927655" cy="613718"/>
            <a:chOff x="1190368" y="3204521"/>
            <a:chExt cx="1927655" cy="613718"/>
          </a:xfrm>
          <a:solidFill>
            <a:srgbClr val="A6A7A9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A71EABD-CCA3-47B9-AAF9-AD11174C0D42}"/>
                </a:ext>
              </a:extLst>
            </p:cNvPr>
            <p:cNvSpPr/>
            <p:nvPr/>
          </p:nvSpPr>
          <p:spPr>
            <a:xfrm>
              <a:off x="1190368" y="3204521"/>
              <a:ext cx="1927655" cy="613718"/>
            </a:xfrm>
            <a:prstGeom prst="roundRect">
              <a:avLst/>
            </a:prstGeom>
            <a:grpFill/>
            <a:ln>
              <a:solidFill>
                <a:srgbClr val="A6A7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4A9B90-EE7F-4BE6-9B29-F92D24F7BA83}"/>
                </a:ext>
              </a:extLst>
            </p:cNvPr>
            <p:cNvSpPr txBox="1"/>
            <p:nvPr/>
          </p:nvSpPr>
          <p:spPr>
            <a:xfrm>
              <a:off x="1380916" y="3316686"/>
              <a:ext cx="1531158" cy="400110"/>
            </a:xfrm>
            <a:prstGeom prst="rect">
              <a:avLst/>
            </a:prstGeom>
            <a:grpFill/>
            <a:ln>
              <a:solidFill>
                <a:srgbClr val="A6A7A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도식화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003138-E3BD-4FE8-B75B-E2D2828844FB}"/>
              </a:ext>
            </a:extLst>
          </p:cNvPr>
          <p:cNvCxnSpPr>
            <a:stCxn id="10" idx="3"/>
            <a:endCxn id="23" idx="1"/>
          </p:cNvCxnSpPr>
          <p:nvPr/>
        </p:nvCxnSpPr>
        <p:spPr>
          <a:xfrm>
            <a:off x="3261384" y="2665070"/>
            <a:ext cx="1820571" cy="1728"/>
          </a:xfrm>
          <a:prstGeom prst="straightConnector1">
            <a:avLst/>
          </a:prstGeom>
          <a:ln w="222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DFE1484-45BE-4E1A-AC9E-76CA063767A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7009610" y="2658562"/>
            <a:ext cx="1721725" cy="8236"/>
          </a:xfrm>
          <a:prstGeom prst="straightConnector1">
            <a:avLst/>
          </a:prstGeom>
          <a:ln w="222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5561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실력의 객관화 및 발전 로드맵 제공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543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Providing high access to extracurricular activities and employment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85" name="자유형: 도형 284">
            <a:extLst>
              <a:ext uri="{FF2B5EF4-FFF2-40B4-BE49-F238E27FC236}">
                <a16:creationId xmlns:a16="http://schemas.microsoft.com/office/drawing/2014/main" id="{A8083B87-71D2-4F37-8462-54E9AFB71424}"/>
              </a:ext>
            </a:extLst>
          </p:cNvPr>
          <p:cNvSpPr/>
          <p:nvPr/>
        </p:nvSpPr>
        <p:spPr>
          <a:xfrm>
            <a:off x="10054923" y="57936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80F1B3A6-7B13-44E0-A0BB-9D7B315EE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4774"/>
              </p:ext>
            </p:extLst>
          </p:nvPr>
        </p:nvGraphicFramePr>
        <p:xfrm>
          <a:off x="6154056" y="1343779"/>
          <a:ext cx="5326745" cy="4694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7A0FF3A1-E241-4ABB-AE66-2F6C9276B078}"/>
              </a:ext>
            </a:extLst>
          </p:cNvPr>
          <p:cNvGrpSpPr/>
          <p:nvPr/>
        </p:nvGrpSpPr>
        <p:grpSpPr>
          <a:xfrm>
            <a:off x="1445164" y="3135178"/>
            <a:ext cx="1927655" cy="1136822"/>
            <a:chOff x="1297459" y="1804087"/>
            <a:chExt cx="1927655" cy="1136822"/>
          </a:xfrm>
          <a:solidFill>
            <a:srgbClr val="A6A7A9"/>
          </a:solidFill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60AF652-8AA3-4224-AFAA-33432BD87419}"/>
                </a:ext>
              </a:extLst>
            </p:cNvPr>
            <p:cNvSpPr/>
            <p:nvPr/>
          </p:nvSpPr>
          <p:spPr>
            <a:xfrm>
              <a:off x="1297459" y="1804087"/>
              <a:ext cx="1927655" cy="11368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F5F790-DA51-4B37-B3AC-8FB4E31A7CD6}"/>
                </a:ext>
              </a:extLst>
            </p:cNvPr>
            <p:cNvSpPr txBox="1"/>
            <p:nvPr/>
          </p:nvSpPr>
          <p:spPr>
            <a:xfrm>
              <a:off x="1604565" y="2203720"/>
              <a:ext cx="1303562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실력 객관화</a:t>
              </a:r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0C829E1-671C-4C15-B157-001FCB56FF3B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078514" y="3680247"/>
            <a:ext cx="2075542" cy="10613"/>
          </a:xfrm>
          <a:prstGeom prst="straightConnector1">
            <a:avLst/>
          </a:prstGeom>
          <a:ln w="222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4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5998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실력 구애 받지 않는 활동 프레임 제공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7742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Providing an activity frame that is not limited by face-to-face activities and personal connections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82C67B44-456A-4766-8E8E-266642266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504118"/>
              </p:ext>
            </p:extLst>
          </p:nvPr>
        </p:nvGraphicFramePr>
        <p:xfrm>
          <a:off x="537027" y="1692123"/>
          <a:ext cx="4552645" cy="4011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A7EBC1D-DC86-4236-808D-3F7D40074D70}"/>
              </a:ext>
            </a:extLst>
          </p:cNvPr>
          <p:cNvSpPr/>
          <p:nvPr/>
        </p:nvSpPr>
        <p:spPr>
          <a:xfrm>
            <a:off x="5428343" y="3091543"/>
            <a:ext cx="1302954" cy="10740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556773-2794-4053-992E-7FA760E1D167}"/>
              </a:ext>
            </a:extLst>
          </p:cNvPr>
          <p:cNvGrpSpPr/>
          <p:nvPr/>
        </p:nvGrpSpPr>
        <p:grpSpPr>
          <a:xfrm>
            <a:off x="7045101" y="3889175"/>
            <a:ext cx="4617128" cy="1408540"/>
            <a:chOff x="1297459" y="1804087"/>
            <a:chExt cx="1927655" cy="1136822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223CF0B-8636-49BA-8E3F-4EA8B3543AE5}"/>
                </a:ext>
              </a:extLst>
            </p:cNvPr>
            <p:cNvSpPr/>
            <p:nvPr/>
          </p:nvSpPr>
          <p:spPr>
            <a:xfrm>
              <a:off x="1297459" y="1804087"/>
              <a:ext cx="1927655" cy="113682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CD594D-0651-434D-A35C-B76F3B3FC3CA}"/>
                </a:ext>
              </a:extLst>
            </p:cNvPr>
            <p:cNvSpPr txBox="1"/>
            <p:nvPr/>
          </p:nvSpPr>
          <p:spPr>
            <a:xfrm>
              <a:off x="1618884" y="2247653"/>
              <a:ext cx="1299158" cy="585270"/>
            </a:xfrm>
            <a:prstGeom prst="rect">
              <a:avLst/>
            </a:prstGeom>
            <a:noFill/>
            <a:ln>
              <a:solidFill>
                <a:srgbClr val="FDDE4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비슷한 실력대의 팀 </a:t>
              </a:r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매치메이팅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383C53C-7FCA-4DA6-9548-6BB1621CA9E7}"/>
              </a:ext>
            </a:extLst>
          </p:cNvPr>
          <p:cNvGrpSpPr/>
          <p:nvPr/>
        </p:nvGrpSpPr>
        <p:grpSpPr>
          <a:xfrm>
            <a:off x="7037844" y="2009575"/>
            <a:ext cx="4617128" cy="1408540"/>
            <a:chOff x="1297459" y="1804087"/>
            <a:chExt cx="1927655" cy="1136822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9341C11-564B-445E-8404-20F48717B70F}"/>
                </a:ext>
              </a:extLst>
            </p:cNvPr>
            <p:cNvSpPr/>
            <p:nvPr/>
          </p:nvSpPr>
          <p:spPr>
            <a:xfrm>
              <a:off x="1297459" y="1804087"/>
              <a:ext cx="1927655" cy="113682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9B6C6-F619-48FD-B5BF-C45159796EFE}"/>
                </a:ext>
              </a:extLst>
            </p:cNvPr>
            <p:cNvSpPr txBox="1"/>
            <p:nvPr/>
          </p:nvSpPr>
          <p:spPr>
            <a:xfrm>
              <a:off x="1951503" y="2247653"/>
              <a:ext cx="633919" cy="322926"/>
            </a:xfrm>
            <a:prstGeom prst="rect">
              <a:avLst/>
            </a:prstGeom>
            <a:noFill/>
            <a:ln>
              <a:solidFill>
                <a:srgbClr val="FDDE45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추천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12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기능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405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Functional requirements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4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8CDF40-98C4-4448-B94A-655387F1787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D7858-2531-41AB-A09A-C06C21E0E888}"/>
              </a:ext>
            </a:extLst>
          </p:cNvPr>
          <p:cNvSpPr txBox="1"/>
          <p:nvPr/>
        </p:nvSpPr>
        <p:spPr>
          <a:xfrm>
            <a:off x="910807" y="3189777"/>
            <a:ext cx="3796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accent4"/>
                </a:solidFill>
                <a:latin typeface="+mj-ea"/>
                <a:ea typeface="+mj-ea"/>
              </a:rPr>
              <a:t>미술</a:t>
            </a:r>
            <a:r>
              <a:rPr lang="en-US" altLang="ko-KR" sz="3200" spc="-150" dirty="0">
                <a:solidFill>
                  <a:schemeClr val="accent4"/>
                </a:solidFill>
                <a:latin typeface="+mj-ea"/>
                <a:ea typeface="+mj-ea"/>
              </a:rPr>
              <a:t>?</a:t>
            </a:r>
            <a:r>
              <a:rPr lang="ko-KR" altLang="en-US" sz="3200" spc="-150" dirty="0">
                <a:solidFill>
                  <a:schemeClr val="accent4"/>
                </a:solidFill>
                <a:latin typeface="+mj-ea"/>
                <a:ea typeface="+mj-ea"/>
              </a:rPr>
              <a:t> 증권</a:t>
            </a:r>
            <a:r>
              <a:rPr lang="en-US" altLang="ko-KR" sz="3200" spc="-150" dirty="0">
                <a:solidFill>
                  <a:schemeClr val="accent4"/>
                </a:solidFill>
                <a:latin typeface="+mj-ea"/>
                <a:ea typeface="+mj-ea"/>
              </a:rPr>
              <a:t>?</a:t>
            </a:r>
            <a:r>
              <a:rPr lang="ko-KR" altLang="en-US" sz="3200" spc="-150" dirty="0">
                <a:solidFill>
                  <a:schemeClr val="accent4"/>
                </a:solidFill>
                <a:latin typeface="+mj-ea"/>
                <a:ea typeface="+mj-ea"/>
              </a:rPr>
              <a:t> 아티스트</a:t>
            </a:r>
            <a:r>
              <a:rPr lang="en-US" altLang="ko-KR" sz="3200" spc="-150" dirty="0">
                <a:solidFill>
                  <a:schemeClr val="accent4"/>
                </a:solidFill>
                <a:latin typeface="+mj-ea"/>
                <a:ea typeface="+mj-ea"/>
              </a:rPr>
              <a:t>?</a:t>
            </a:r>
            <a:endParaRPr lang="ko-KR" altLang="en-US" sz="32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4FC1D-BF21-4AB3-B508-A8DFD3569C7C}"/>
              </a:ext>
            </a:extLst>
          </p:cNvPr>
          <p:cNvSpPr txBox="1"/>
          <p:nvPr/>
        </p:nvSpPr>
        <p:spPr>
          <a:xfrm>
            <a:off x="7768696" y="3189776"/>
            <a:ext cx="311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accent2"/>
                </a:solidFill>
                <a:latin typeface="+mj-ea"/>
                <a:ea typeface="+mj-ea"/>
              </a:rPr>
              <a:t>경력</a:t>
            </a:r>
            <a:r>
              <a:rPr lang="en-US" altLang="ko-KR" sz="3200" spc="-150" dirty="0">
                <a:solidFill>
                  <a:schemeClr val="accent2"/>
                </a:solidFill>
                <a:latin typeface="+mj-ea"/>
                <a:ea typeface="+mj-ea"/>
              </a:rPr>
              <a:t>,</a:t>
            </a:r>
            <a:r>
              <a:rPr lang="ko-KR" altLang="en-US" sz="3200" spc="-150" dirty="0">
                <a:solidFill>
                  <a:schemeClr val="accent2"/>
                </a:solidFill>
                <a:latin typeface="+mj-ea"/>
                <a:ea typeface="+mj-ea"/>
              </a:rPr>
              <a:t>  방향성</a:t>
            </a:r>
            <a:r>
              <a:rPr lang="en-US" altLang="ko-KR" sz="3200" spc="-150" dirty="0">
                <a:solidFill>
                  <a:schemeClr val="accent2"/>
                </a:solidFill>
                <a:latin typeface="+mj-ea"/>
                <a:ea typeface="+mj-ea"/>
              </a:rPr>
              <a:t>,</a:t>
            </a:r>
            <a:r>
              <a:rPr lang="ko-KR" altLang="en-US" sz="3200" spc="-150" dirty="0">
                <a:solidFill>
                  <a:schemeClr val="accent2"/>
                </a:solidFill>
                <a:latin typeface="+mj-ea"/>
                <a:ea typeface="+mj-ea"/>
              </a:rPr>
              <a:t> 성찰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18FBF1D9-9F80-1147-A887-C290A7256101}"/>
              </a:ext>
            </a:extLst>
          </p:cNvPr>
          <p:cNvSpPr/>
          <p:nvPr/>
        </p:nvSpPr>
        <p:spPr>
          <a:xfrm>
            <a:off x="5308337" y="2980801"/>
            <a:ext cx="1663547" cy="106882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8DAF6E-02E5-F341-ACD9-CF607D46DEFA}"/>
              </a:ext>
            </a:extLst>
          </p:cNvPr>
          <p:cNvSpPr/>
          <p:nvPr/>
        </p:nvSpPr>
        <p:spPr>
          <a:xfrm>
            <a:off x="5308337" y="3248526"/>
            <a:ext cx="787663" cy="532873"/>
          </a:xfrm>
          <a:prstGeom prst="rect">
            <a:avLst/>
          </a:prstGeom>
          <a:solidFill>
            <a:srgbClr val="A6A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3BA9C-CCCA-FB43-8684-73F173AC6BD3}"/>
              </a:ext>
            </a:extLst>
          </p:cNvPr>
          <p:cNvSpPr txBox="1"/>
          <p:nvPr/>
        </p:nvSpPr>
        <p:spPr>
          <a:xfrm>
            <a:off x="3921157" y="779537"/>
            <a:ext cx="45732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latin typeface="+mj-lt"/>
              </a:rPr>
              <a:t>PORT</a:t>
            </a:r>
            <a:r>
              <a:rPr lang="en-US" altLang="ko-KR" sz="6000" b="1" dirty="0">
                <a:solidFill>
                  <a:schemeClr val="accent2"/>
                </a:solidFill>
                <a:latin typeface="+mj-lt"/>
              </a:rPr>
              <a:t>FOLIO</a:t>
            </a:r>
            <a:endParaRPr lang="ko-KR" altLang="en-US" sz="60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89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기능 요구사항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097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Functional requirements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E0CD140-3559-4EB8-BC02-B1FBC1F87433}"/>
              </a:ext>
            </a:extLst>
          </p:cNvPr>
          <p:cNvCxnSpPr>
            <a:cxnSpLocks/>
          </p:cNvCxnSpPr>
          <p:nvPr/>
        </p:nvCxnSpPr>
        <p:spPr>
          <a:xfrm>
            <a:off x="682248" y="2956560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6872D6-7426-4EC6-953D-1155132606A8}"/>
              </a:ext>
            </a:extLst>
          </p:cNvPr>
          <p:cNvCxnSpPr>
            <a:cxnSpLocks/>
          </p:cNvCxnSpPr>
          <p:nvPr/>
        </p:nvCxnSpPr>
        <p:spPr>
          <a:xfrm>
            <a:off x="682248" y="4848013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A9677D3-89C6-4D5F-AAFA-DF45D6D3D092}"/>
              </a:ext>
            </a:extLst>
          </p:cNvPr>
          <p:cNvSpPr txBox="1"/>
          <p:nvPr/>
        </p:nvSpPr>
        <p:spPr>
          <a:xfrm>
            <a:off x="720000" y="13670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001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E34B18-A1E8-4E37-B477-DF8A778CC5BA}"/>
              </a:ext>
            </a:extLst>
          </p:cNvPr>
          <p:cNvSpPr txBox="1"/>
          <p:nvPr/>
        </p:nvSpPr>
        <p:spPr>
          <a:xfrm>
            <a:off x="1570605" y="13670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BE0A4C-06E3-45D8-80EF-3DBE89DF4F35}"/>
              </a:ext>
            </a:extLst>
          </p:cNvPr>
          <p:cNvSpPr txBox="1"/>
          <p:nvPr/>
        </p:nvSpPr>
        <p:spPr>
          <a:xfrm>
            <a:off x="2259306" y="1320838"/>
            <a:ext cx="728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프로젝트 분석을 통한 사용자의 실력 객관화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DE20F8-8582-42DE-A19E-AE6A2F50E69C}"/>
              </a:ext>
            </a:extLst>
          </p:cNvPr>
          <p:cNvSpPr txBox="1"/>
          <p:nvPr/>
        </p:nvSpPr>
        <p:spPr>
          <a:xfrm>
            <a:off x="2259306" y="1866037"/>
            <a:ext cx="8993726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/>
              <a:t>사용자의 </a:t>
            </a:r>
            <a:r>
              <a:rPr lang="ko-KR" altLang="en-US" sz="1600" spc="-150" dirty="0" err="1"/>
              <a:t>깃허브</a:t>
            </a:r>
            <a:r>
              <a:rPr lang="ko-KR" altLang="en-US" sz="1600" spc="-150" dirty="0"/>
              <a:t> 아이디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혹은 개인 프로젝트 코드를 제출하여 </a:t>
            </a:r>
            <a:r>
              <a:rPr lang="en-US" altLang="ko-KR" sz="1600" spc="-150" dirty="0"/>
              <a:t>RNN</a:t>
            </a:r>
            <a:r>
              <a:rPr lang="ko-KR" altLang="en-US" sz="1600" spc="-150" dirty="0"/>
              <a:t>기반 분석을 후 사용자의 실력을 객관적인 지표로 표현하고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이를 도식화 함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/>
              <a:t>각 프로젝트에서 어떠한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부분을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맡았는지를 분석하여 이를 기록함</a:t>
            </a:r>
            <a:endParaRPr lang="en-US" altLang="ko-KR" sz="1600" spc="-1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F03234-4A1F-4265-BF24-292B3E0A118A}"/>
              </a:ext>
            </a:extLst>
          </p:cNvPr>
          <p:cNvSpPr txBox="1"/>
          <p:nvPr/>
        </p:nvSpPr>
        <p:spPr>
          <a:xfrm>
            <a:off x="720000" y="318778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002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B56E54-2D8D-435C-A048-9DE619AD4501}"/>
              </a:ext>
            </a:extLst>
          </p:cNvPr>
          <p:cNvSpPr txBox="1"/>
          <p:nvPr/>
        </p:nvSpPr>
        <p:spPr>
          <a:xfrm>
            <a:off x="1570605" y="31877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4CC0E4-F758-4295-BC5C-F8EA363DA590}"/>
              </a:ext>
            </a:extLst>
          </p:cNvPr>
          <p:cNvSpPr txBox="1"/>
          <p:nvPr/>
        </p:nvSpPr>
        <p:spPr>
          <a:xfrm>
            <a:off x="2259306" y="3141617"/>
            <a:ext cx="816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실력 및 관심분야에 따른 필요 활동 추천 및 방향성 제시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93CB94-A9FB-4C00-A480-341857F3A962}"/>
              </a:ext>
            </a:extLst>
          </p:cNvPr>
          <p:cNvSpPr txBox="1"/>
          <p:nvPr/>
        </p:nvSpPr>
        <p:spPr>
          <a:xfrm>
            <a:off x="2259306" y="3686816"/>
            <a:ext cx="8993726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/>
              <a:t>사용자의 실력과 관심분야에 따른 프로젝트 혹은 모집중인 팀 프로젝트 등을 추천하여 다양한 활동을 할 수 있는 기회 제공을 함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 err="1"/>
              <a:t>실력별</a:t>
            </a:r>
            <a:r>
              <a:rPr lang="ko-KR" altLang="en-US" sz="1600" spc="-150" dirty="0"/>
              <a:t> 로드맵을 제공하여 자신의 실력을 증가시킬 수 있도록 </a:t>
            </a:r>
            <a:r>
              <a:rPr lang="ko-KR" altLang="en-US" sz="1600" spc="-150" dirty="0" err="1"/>
              <a:t>도와줌</a:t>
            </a:r>
            <a:endParaRPr lang="en-US" altLang="ko-KR" sz="1600" spc="-1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C3607B-B567-4AD8-86AE-2CCBDB70B33B}"/>
              </a:ext>
            </a:extLst>
          </p:cNvPr>
          <p:cNvSpPr txBox="1"/>
          <p:nvPr/>
        </p:nvSpPr>
        <p:spPr>
          <a:xfrm>
            <a:off x="720000" y="504920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003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BD738E-A933-4C94-95CF-CDE319AE346B}"/>
              </a:ext>
            </a:extLst>
          </p:cNvPr>
          <p:cNvSpPr txBox="1"/>
          <p:nvPr/>
        </p:nvSpPr>
        <p:spPr>
          <a:xfrm>
            <a:off x="1570605" y="50492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37DCB7-9ED8-4AA0-AB41-6527C041AEB7}"/>
              </a:ext>
            </a:extLst>
          </p:cNvPr>
          <p:cNvSpPr txBox="1"/>
          <p:nvPr/>
        </p:nvSpPr>
        <p:spPr>
          <a:xfrm>
            <a:off x="2259305" y="5003036"/>
            <a:ext cx="742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비슷한 실력의 사용자와 매칭 시스템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E409E3-D620-4CBE-A2B8-70375C92DC31}"/>
              </a:ext>
            </a:extLst>
          </p:cNvPr>
          <p:cNvSpPr txBox="1"/>
          <p:nvPr/>
        </p:nvSpPr>
        <p:spPr>
          <a:xfrm>
            <a:off x="2259306" y="5548235"/>
            <a:ext cx="8993726" cy="66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/>
              <a:t>팀 프로젝트 커뮤니티를 만들고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필요한 경우 비슷한 실력에 맞는 사용자를 추천해줌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/>
              <a:t>사용자의 실력과 관심분야에 따른 모집중인 팀 프로젝트를 추천하여 다양한 경험의 기회를 제공함</a:t>
            </a:r>
          </a:p>
        </p:txBody>
      </p:sp>
    </p:spTree>
    <p:extLst>
      <p:ext uri="{BB962C8B-B14F-4D97-AF65-F5344CB8AC3E}">
        <p14:creationId xmlns:p14="http://schemas.microsoft.com/office/powerpoint/2010/main" val="333152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시스템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405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Benefit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4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8A23526-35AD-4049-88BC-D7ACAF0C0388}"/>
              </a:ext>
            </a:extLst>
          </p:cNvPr>
          <p:cNvSpPr/>
          <p:nvPr/>
        </p:nvSpPr>
        <p:spPr>
          <a:xfrm>
            <a:off x="1892301" y="2016069"/>
            <a:ext cx="7306542" cy="4412343"/>
          </a:xfrm>
          <a:prstGeom prst="roundRect">
            <a:avLst/>
          </a:prstGeom>
          <a:noFill/>
          <a:ln w="19050">
            <a:solidFill>
              <a:srgbClr val="F8E0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 구성도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097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Functional requirements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BCE7CD9-B6C6-454C-97D2-18B9DFF79A46}"/>
              </a:ext>
            </a:extLst>
          </p:cNvPr>
          <p:cNvGrpSpPr/>
          <p:nvPr/>
        </p:nvGrpSpPr>
        <p:grpSpPr>
          <a:xfrm>
            <a:off x="2373849" y="3832036"/>
            <a:ext cx="729688" cy="1099020"/>
            <a:chOff x="6461036" y="2740884"/>
            <a:chExt cx="729688" cy="10990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4A5A0F2-B31E-1744-B624-74293A6C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036" y="2740884"/>
              <a:ext cx="729688" cy="72968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D6EC58-71FD-494B-9237-B681F100BE6C}"/>
                </a:ext>
              </a:extLst>
            </p:cNvPr>
            <p:cNvSpPr txBox="1"/>
            <p:nvPr/>
          </p:nvSpPr>
          <p:spPr>
            <a:xfrm>
              <a:off x="6461036" y="3470572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client</a:t>
              </a:r>
              <a:endParaRPr kumimoji="1" lang="ko-Kore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97957C9-0823-FE4A-98E9-2C004BE37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52" b="22659"/>
          <a:stretch/>
        </p:blipFill>
        <p:spPr>
          <a:xfrm>
            <a:off x="3793944" y="3876409"/>
            <a:ext cx="1886714" cy="691662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4C06101C-34E4-C84A-A112-31F7D58FC3B6}"/>
              </a:ext>
            </a:extLst>
          </p:cNvPr>
          <p:cNvSpPr/>
          <p:nvPr/>
        </p:nvSpPr>
        <p:spPr>
          <a:xfrm>
            <a:off x="1460330" y="4058978"/>
            <a:ext cx="713987" cy="4161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8740CFF-8D70-8244-AD7D-FF34DB7D3B52}"/>
              </a:ext>
            </a:extLst>
          </p:cNvPr>
          <p:cNvSpPr/>
          <p:nvPr/>
        </p:nvSpPr>
        <p:spPr>
          <a:xfrm>
            <a:off x="1790701" y="1371600"/>
            <a:ext cx="9840467" cy="5216769"/>
          </a:xfrm>
          <a:prstGeom prst="roundRect">
            <a:avLst/>
          </a:prstGeom>
          <a:noFill/>
          <a:ln w="19050">
            <a:solidFill>
              <a:srgbClr val="F8E0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8C9C171-6D64-4F41-9633-5F2A4C100DBB}"/>
              </a:ext>
            </a:extLst>
          </p:cNvPr>
          <p:cNvSpPr/>
          <p:nvPr/>
        </p:nvSpPr>
        <p:spPr>
          <a:xfrm>
            <a:off x="3745176" y="3383941"/>
            <a:ext cx="1994963" cy="161993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6491D2-4559-224C-9EF9-E61D1A7A7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20" r="23717"/>
          <a:stretch/>
        </p:blipFill>
        <p:spPr>
          <a:xfrm>
            <a:off x="3733913" y="2996805"/>
            <a:ext cx="878312" cy="774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A27CBE-E1FF-8243-9380-CE358D23EA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25" t="6877" r="31233" b="10357"/>
          <a:stretch/>
        </p:blipFill>
        <p:spPr>
          <a:xfrm>
            <a:off x="2993158" y="1412753"/>
            <a:ext cx="878312" cy="12305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70B6AC-5000-0F45-8098-5D10CFAB8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032" y="4637611"/>
            <a:ext cx="1600042" cy="8000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A8E73B-CA86-344C-9055-BBA392437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032" y="2618266"/>
            <a:ext cx="1722553" cy="10637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23C7C7-4BCD-3E40-9492-E31FB9DE8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8174" y="2971076"/>
            <a:ext cx="1488641" cy="4802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D67D9F-2778-444A-B65D-0E275A105B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120" b="31821"/>
          <a:stretch/>
        </p:blipFill>
        <p:spPr>
          <a:xfrm>
            <a:off x="7058175" y="4773201"/>
            <a:ext cx="1488641" cy="62610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FCCC650-158C-D34C-A6E3-11518B52D173}"/>
              </a:ext>
            </a:extLst>
          </p:cNvPr>
          <p:cNvCxnSpPr>
            <a:cxnSpLocks/>
            <a:stCxn id="19" idx="1"/>
            <a:endCxn id="66" idx="3"/>
          </p:cNvCxnSpPr>
          <p:nvPr/>
        </p:nvCxnSpPr>
        <p:spPr>
          <a:xfrm flipH="1">
            <a:off x="8854334" y="3150142"/>
            <a:ext cx="834698" cy="1343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651868-3C03-2D4D-89CF-22ACFCDA48F0}"/>
              </a:ext>
            </a:extLst>
          </p:cNvPr>
          <p:cNvCxnSpPr>
            <a:cxnSpLocks/>
            <a:stCxn id="18" idx="1"/>
            <a:endCxn id="68" idx="3"/>
          </p:cNvCxnSpPr>
          <p:nvPr/>
        </p:nvCxnSpPr>
        <p:spPr>
          <a:xfrm flipH="1" flipV="1">
            <a:off x="8850045" y="5036659"/>
            <a:ext cx="838987" cy="963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507472-27B8-1E43-BFCB-BADD80836BE3}"/>
              </a:ext>
            </a:extLst>
          </p:cNvPr>
          <p:cNvSpPr txBox="1"/>
          <p:nvPr/>
        </p:nvSpPr>
        <p:spPr>
          <a:xfrm>
            <a:off x="428536" y="457242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ko-Kore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FC5E61E-E35F-FE4F-948D-E0FC2B05D70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3747381"/>
            <a:ext cx="865512" cy="865512"/>
          </a:xfrm>
          <a:prstGeom prst="rect">
            <a:avLst/>
          </a:prstGeom>
        </p:spPr>
      </p:pic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7B76650D-0537-644E-991A-1E874B1A0DB3}"/>
              </a:ext>
            </a:extLst>
          </p:cNvPr>
          <p:cNvCxnSpPr>
            <a:cxnSpLocks/>
            <a:stCxn id="13" idx="3"/>
            <a:endCxn id="68" idx="1"/>
          </p:cNvCxnSpPr>
          <p:nvPr/>
        </p:nvCxnSpPr>
        <p:spPr>
          <a:xfrm>
            <a:off x="5740139" y="4193910"/>
            <a:ext cx="1114943" cy="84274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948B5133-7508-EC49-8D10-9FCC70FCD863}"/>
              </a:ext>
            </a:extLst>
          </p:cNvPr>
          <p:cNvCxnSpPr>
            <a:cxnSpLocks/>
            <a:stCxn id="13" idx="3"/>
            <a:endCxn id="66" idx="1"/>
          </p:cNvCxnSpPr>
          <p:nvPr/>
        </p:nvCxnSpPr>
        <p:spPr>
          <a:xfrm flipV="1">
            <a:off x="5740139" y="3151485"/>
            <a:ext cx="1119232" cy="104242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D31429-4853-CD4B-8A6D-D7F48752D0F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103537" y="4193910"/>
            <a:ext cx="641639" cy="2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75F7D03E-0976-1C42-A72B-316B260F2737}"/>
              </a:ext>
            </a:extLst>
          </p:cNvPr>
          <p:cNvSpPr/>
          <p:nvPr/>
        </p:nvSpPr>
        <p:spPr>
          <a:xfrm>
            <a:off x="6859371" y="2590187"/>
            <a:ext cx="1994963" cy="112259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FBA9AE4E-A0F1-CE40-9E13-CB34B01B4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20" r="23717"/>
          <a:stretch/>
        </p:blipFill>
        <p:spPr>
          <a:xfrm>
            <a:off x="6848108" y="2203051"/>
            <a:ext cx="878312" cy="774271"/>
          </a:xfrm>
          <a:prstGeom prst="rect">
            <a:avLst/>
          </a:prstGeom>
        </p:spPr>
      </p:pic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617E7F7-1BD2-BF46-8F4D-2EC7141D843D}"/>
              </a:ext>
            </a:extLst>
          </p:cNvPr>
          <p:cNvSpPr/>
          <p:nvPr/>
        </p:nvSpPr>
        <p:spPr>
          <a:xfrm>
            <a:off x="6855082" y="4475147"/>
            <a:ext cx="1994963" cy="1123023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84ABC6B7-0FD1-B641-B614-A63E1ED54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20" r="23717"/>
          <a:stretch/>
        </p:blipFill>
        <p:spPr>
          <a:xfrm>
            <a:off x="6848108" y="4104828"/>
            <a:ext cx="878312" cy="774271"/>
          </a:xfrm>
          <a:prstGeom prst="rect">
            <a:avLst/>
          </a:prstGeom>
        </p:spPr>
      </p:pic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A00E4E3-0A8F-8F40-89FA-A48E84613064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852564" y="3712782"/>
            <a:ext cx="4289" cy="762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2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개발 환경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097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Functional requirements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A68FFFE-F640-B047-B275-6C99EAF86E82}"/>
              </a:ext>
            </a:extLst>
          </p:cNvPr>
          <p:cNvSpPr/>
          <p:nvPr/>
        </p:nvSpPr>
        <p:spPr>
          <a:xfrm>
            <a:off x="681089" y="1628402"/>
            <a:ext cx="4995721" cy="4080736"/>
          </a:xfrm>
          <a:prstGeom prst="roundRect">
            <a:avLst/>
          </a:prstGeom>
          <a:noFill/>
          <a:ln w="19050">
            <a:solidFill>
              <a:srgbClr val="F8E0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58FC97-45C0-EA40-A7D1-4AD5936EBA69}"/>
              </a:ext>
            </a:extLst>
          </p:cNvPr>
          <p:cNvSpPr/>
          <p:nvPr/>
        </p:nvSpPr>
        <p:spPr>
          <a:xfrm>
            <a:off x="1344586" y="1390658"/>
            <a:ext cx="808736" cy="475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BCE01"/>
                </a:solidFill>
              </a:rPr>
              <a:t>H/W</a:t>
            </a:r>
            <a:endParaRPr kumimoji="1" lang="ko-Kore-KR" altLang="en-US" dirty="0">
              <a:solidFill>
                <a:srgbClr val="FBCE0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763FB-98DF-1C47-9348-67872B2A6399}"/>
              </a:ext>
            </a:extLst>
          </p:cNvPr>
          <p:cNvSpPr txBox="1"/>
          <p:nvPr/>
        </p:nvSpPr>
        <p:spPr>
          <a:xfrm>
            <a:off x="1180497" y="1949580"/>
            <a:ext cx="9244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BCE01"/>
                </a:solidFill>
              </a:rPr>
              <a:t>CPU</a:t>
            </a:r>
            <a:endParaRPr kumimoji="1" lang="ko-Kore-KR" altLang="en-US" sz="2800" b="1" dirty="0">
              <a:solidFill>
                <a:srgbClr val="FBCE0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2C666-10EF-8246-A3F4-08023AF586DD}"/>
              </a:ext>
            </a:extLst>
          </p:cNvPr>
          <p:cNvSpPr txBox="1"/>
          <p:nvPr/>
        </p:nvSpPr>
        <p:spPr>
          <a:xfrm>
            <a:off x="1473496" y="2550482"/>
            <a:ext cx="36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/>
              <a:t>2.3 GHz 8core Intel Core i9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0AF67-337B-7442-985F-9E42B9D0FAB1}"/>
              </a:ext>
            </a:extLst>
          </p:cNvPr>
          <p:cNvSpPr txBox="1"/>
          <p:nvPr/>
        </p:nvSpPr>
        <p:spPr>
          <a:xfrm>
            <a:off x="1174707" y="3165770"/>
            <a:ext cx="100912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BCE01"/>
                </a:solidFill>
              </a:rPr>
              <a:t>RAM</a:t>
            </a:r>
            <a:endParaRPr kumimoji="1" lang="ko-Kore-KR" altLang="en-US" sz="2800" b="1" dirty="0">
              <a:solidFill>
                <a:srgbClr val="FBCE0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DE656-CF69-9740-A6EC-10FF9D952DF0}"/>
              </a:ext>
            </a:extLst>
          </p:cNvPr>
          <p:cNvSpPr txBox="1"/>
          <p:nvPr/>
        </p:nvSpPr>
        <p:spPr>
          <a:xfrm>
            <a:off x="1168403" y="4382843"/>
            <a:ext cx="93724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BCE01"/>
                </a:solidFill>
              </a:rPr>
              <a:t>GPU</a:t>
            </a:r>
            <a:endParaRPr kumimoji="1" lang="ko-Kore-KR" altLang="en-US" sz="2800" b="1" dirty="0">
              <a:solidFill>
                <a:srgbClr val="FBCE0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AEE27-E1F0-9E4A-A1B7-C5C8C24DD668}"/>
              </a:ext>
            </a:extLst>
          </p:cNvPr>
          <p:cNvSpPr txBox="1"/>
          <p:nvPr/>
        </p:nvSpPr>
        <p:spPr>
          <a:xfrm>
            <a:off x="1756041" y="3764314"/>
            <a:ext cx="284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/>
              <a:t>16GB 2667 MHz DDR4</a:t>
            </a:r>
            <a:endParaRPr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5BEB9-8708-0743-BB0F-D54B3B4756DD}"/>
              </a:ext>
            </a:extLst>
          </p:cNvPr>
          <p:cNvSpPr txBox="1"/>
          <p:nvPr/>
        </p:nvSpPr>
        <p:spPr>
          <a:xfrm>
            <a:off x="1452281" y="4981387"/>
            <a:ext cx="3453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/>
              <a:t>AMD Radeon Pro 5500M 4GB</a:t>
            </a:r>
            <a:endParaRPr lang="ko-Kore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4C79D08-4B61-B544-A35F-17F6424CF35F}"/>
              </a:ext>
            </a:extLst>
          </p:cNvPr>
          <p:cNvSpPr/>
          <p:nvPr/>
        </p:nvSpPr>
        <p:spPr>
          <a:xfrm>
            <a:off x="6259604" y="1628402"/>
            <a:ext cx="5300521" cy="4784618"/>
          </a:xfrm>
          <a:prstGeom prst="roundRect">
            <a:avLst/>
          </a:prstGeom>
          <a:noFill/>
          <a:ln w="19050">
            <a:solidFill>
              <a:srgbClr val="F8E0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F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F106A8-B50F-8F4E-86A1-17463F183A98}"/>
              </a:ext>
            </a:extLst>
          </p:cNvPr>
          <p:cNvSpPr/>
          <p:nvPr/>
        </p:nvSpPr>
        <p:spPr>
          <a:xfrm>
            <a:off x="6923101" y="1390658"/>
            <a:ext cx="808736" cy="475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BCE01"/>
                </a:solidFill>
              </a:rPr>
              <a:t>S/W</a:t>
            </a:r>
            <a:endParaRPr kumimoji="1" lang="ko-Kore-KR" altLang="en-US" dirty="0">
              <a:solidFill>
                <a:srgbClr val="FBCE0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EA80F-6043-C74F-8926-8A1B90AE6280}"/>
              </a:ext>
            </a:extLst>
          </p:cNvPr>
          <p:cNvSpPr txBox="1"/>
          <p:nvPr/>
        </p:nvSpPr>
        <p:spPr>
          <a:xfrm>
            <a:off x="6923101" y="1993973"/>
            <a:ext cx="6967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BCE01"/>
                </a:solidFill>
              </a:rPr>
              <a:t>OS</a:t>
            </a:r>
            <a:endParaRPr kumimoji="1" lang="ko-Kore-KR" altLang="en-US" sz="2800" b="1" dirty="0">
              <a:solidFill>
                <a:srgbClr val="FBCE0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D5487-1ABC-C54A-A7B3-2B83777F78ED}"/>
              </a:ext>
            </a:extLst>
          </p:cNvPr>
          <p:cNvSpPr txBox="1"/>
          <p:nvPr/>
        </p:nvSpPr>
        <p:spPr>
          <a:xfrm>
            <a:off x="7070396" y="2470292"/>
            <a:ext cx="36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/>
              <a:t>Ubuntu Linux</a:t>
            </a:r>
            <a:endParaRPr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62CAED-54FC-2C43-8BBA-F8E232FEA5D6}"/>
              </a:ext>
            </a:extLst>
          </p:cNvPr>
          <p:cNvSpPr txBox="1"/>
          <p:nvPr/>
        </p:nvSpPr>
        <p:spPr>
          <a:xfrm>
            <a:off x="6906488" y="2978559"/>
            <a:ext cx="18474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BCE01"/>
                </a:solidFill>
              </a:rPr>
              <a:t>Language</a:t>
            </a:r>
            <a:endParaRPr kumimoji="1" lang="ko-Kore-KR" altLang="en-US" sz="2800" b="1" dirty="0">
              <a:solidFill>
                <a:srgbClr val="FBCE0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05E421-5E66-5045-9A1A-A62B8B1DBACE}"/>
              </a:ext>
            </a:extLst>
          </p:cNvPr>
          <p:cNvSpPr txBox="1"/>
          <p:nvPr/>
        </p:nvSpPr>
        <p:spPr>
          <a:xfrm>
            <a:off x="6717974" y="3629294"/>
            <a:ext cx="4383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/>
              <a:t>HTML, CSS, </a:t>
            </a:r>
            <a:r>
              <a:rPr lang="en-US" altLang="ko-Kore-KR" dirty="0" err="1"/>
              <a:t>Javascript</a:t>
            </a:r>
            <a:r>
              <a:rPr lang="en-US" altLang="ko-Kore-KR" dirty="0"/>
              <a:t>, Python, Java</a:t>
            </a:r>
            <a:endParaRPr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41BFE0-9C51-AD4D-8556-77A212C0F967}"/>
              </a:ext>
            </a:extLst>
          </p:cNvPr>
          <p:cNvSpPr txBox="1"/>
          <p:nvPr/>
        </p:nvSpPr>
        <p:spPr>
          <a:xfrm>
            <a:off x="6906488" y="4203496"/>
            <a:ext cx="20951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BCE01"/>
                </a:solidFill>
              </a:rPr>
              <a:t>Framework</a:t>
            </a:r>
            <a:endParaRPr kumimoji="1" lang="ko-Kore-KR" altLang="en-US" sz="2800" b="1" dirty="0">
              <a:solidFill>
                <a:srgbClr val="FBCE0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1C1E4C-A209-2648-BC8C-8EEFBF625462}"/>
              </a:ext>
            </a:extLst>
          </p:cNvPr>
          <p:cNvSpPr txBox="1"/>
          <p:nvPr/>
        </p:nvSpPr>
        <p:spPr>
          <a:xfrm>
            <a:off x="7070396" y="4721397"/>
            <a:ext cx="36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/>
              <a:t>Flask, Spring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30FDE7-90CA-C545-A40A-F4706548DA67}"/>
              </a:ext>
            </a:extLst>
          </p:cNvPr>
          <p:cNvSpPr txBox="1"/>
          <p:nvPr/>
        </p:nvSpPr>
        <p:spPr>
          <a:xfrm>
            <a:off x="6906488" y="5179919"/>
            <a:ext cx="133209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FBCE01"/>
                </a:solidFill>
              </a:rPr>
              <a:t>Server</a:t>
            </a:r>
            <a:endParaRPr kumimoji="1" lang="ko-Kore-KR" altLang="en-US" sz="2800" b="1" dirty="0">
              <a:solidFill>
                <a:srgbClr val="FBCE0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FF99CA-E496-7944-8B4B-A76AEF2E0DE0}"/>
              </a:ext>
            </a:extLst>
          </p:cNvPr>
          <p:cNvSpPr txBox="1"/>
          <p:nvPr/>
        </p:nvSpPr>
        <p:spPr>
          <a:xfrm>
            <a:off x="7070396" y="5697820"/>
            <a:ext cx="367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/>
              <a:t>Nginx, Tomcat server v9.0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8488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개발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097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Functional requirements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4">
            <a:extLst>
              <a:ext uri="{FF2B5EF4-FFF2-40B4-BE49-F238E27FC236}">
                <a16:creationId xmlns:a16="http://schemas.microsoft.com/office/drawing/2014/main" id="{E2AF7EF5-950D-3D4A-81A1-959CF6B90A6E}"/>
              </a:ext>
            </a:extLst>
          </p:cNvPr>
          <p:cNvCxnSpPr>
            <a:cxnSpLocks/>
          </p:cNvCxnSpPr>
          <p:nvPr/>
        </p:nvCxnSpPr>
        <p:spPr>
          <a:xfrm>
            <a:off x="682248" y="2956560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65">
            <a:extLst>
              <a:ext uri="{FF2B5EF4-FFF2-40B4-BE49-F238E27FC236}">
                <a16:creationId xmlns:a16="http://schemas.microsoft.com/office/drawing/2014/main" id="{904E9105-4E7F-7D45-9FCB-DB642AF78CBC}"/>
              </a:ext>
            </a:extLst>
          </p:cNvPr>
          <p:cNvCxnSpPr>
            <a:cxnSpLocks/>
          </p:cNvCxnSpPr>
          <p:nvPr/>
        </p:nvCxnSpPr>
        <p:spPr>
          <a:xfrm>
            <a:off x="682248" y="4848013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17EA08-6286-6E41-92FE-734FA7019BA3}"/>
              </a:ext>
            </a:extLst>
          </p:cNvPr>
          <p:cNvSpPr txBox="1"/>
          <p:nvPr/>
        </p:nvSpPr>
        <p:spPr>
          <a:xfrm>
            <a:off x="720000" y="13670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001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4B842-F053-E743-9C8D-D4807B48505A}"/>
              </a:ext>
            </a:extLst>
          </p:cNvPr>
          <p:cNvSpPr txBox="1"/>
          <p:nvPr/>
        </p:nvSpPr>
        <p:spPr>
          <a:xfrm>
            <a:off x="1570605" y="13670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EA6BA-C94E-C94E-A0BD-2DEA014153F8}"/>
              </a:ext>
            </a:extLst>
          </p:cNvPr>
          <p:cNvSpPr txBox="1"/>
          <p:nvPr/>
        </p:nvSpPr>
        <p:spPr>
          <a:xfrm>
            <a:off x="2259305" y="1320838"/>
            <a:ext cx="659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7E5AC-79CB-5346-B42D-DEDCF50D465C}"/>
              </a:ext>
            </a:extLst>
          </p:cNvPr>
          <p:cNvSpPr txBox="1"/>
          <p:nvPr/>
        </p:nvSpPr>
        <p:spPr>
          <a:xfrm>
            <a:off x="2259306" y="1866037"/>
            <a:ext cx="8993726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/>
              <a:t>Spring</a:t>
            </a:r>
            <a:r>
              <a:rPr lang="ko-KR" altLang="en-US" sz="1600" spc="-150" dirty="0"/>
              <a:t>을 이용해 </a:t>
            </a:r>
            <a:r>
              <a:rPr lang="en-US" altLang="ko-KR" sz="1600" spc="-150" dirty="0"/>
              <a:t>Service Page</a:t>
            </a:r>
            <a:r>
              <a:rPr lang="ko-KR" altLang="en-US" sz="1600" spc="-150" dirty="0"/>
              <a:t> 구현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/>
              <a:t>Flask</a:t>
            </a:r>
            <a:r>
              <a:rPr lang="ko-KR" altLang="en-US" sz="1600" spc="-150" dirty="0"/>
              <a:t>에서 </a:t>
            </a:r>
            <a:r>
              <a:rPr lang="en-US" altLang="ko-KR" sz="1600" spc="-150" dirty="0"/>
              <a:t>Machine Learning</a:t>
            </a:r>
            <a:r>
              <a:rPr lang="ko-KR" altLang="en-US" sz="1600" spc="-150" dirty="0"/>
              <a:t>을 이용해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분석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이후</a:t>
            </a:r>
            <a:r>
              <a:rPr lang="en-US" altLang="ko-KR" sz="1600" spc="-150" dirty="0"/>
              <a:t> REST API</a:t>
            </a:r>
            <a:r>
              <a:rPr lang="ko-KR" altLang="en-US" sz="1600" spc="-150" dirty="0" err="1"/>
              <a:t>를</a:t>
            </a:r>
            <a:r>
              <a:rPr lang="ko-KR" altLang="en-US" sz="1600" spc="-150" dirty="0"/>
              <a:t> 통해 데이터 전송 구현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/>
              <a:t>Server</a:t>
            </a:r>
            <a:r>
              <a:rPr lang="ko-KR" altLang="en-US" sz="1600" spc="-150" dirty="0"/>
              <a:t>는 </a:t>
            </a:r>
            <a:r>
              <a:rPr lang="en-US" altLang="ko-KR" sz="1600" spc="-150" dirty="0"/>
              <a:t>Cloud</a:t>
            </a:r>
            <a:r>
              <a:rPr lang="ko-KR" altLang="en-US" sz="1600" spc="-150" dirty="0"/>
              <a:t> </a:t>
            </a:r>
            <a:r>
              <a:rPr lang="en-US" altLang="ko-KR" sz="1600" spc="-150" dirty="0"/>
              <a:t>Service</a:t>
            </a:r>
            <a:r>
              <a:rPr lang="ko-KR" altLang="en-US" sz="1600" spc="-150" dirty="0" err="1"/>
              <a:t>를</a:t>
            </a:r>
            <a:r>
              <a:rPr lang="ko-KR" altLang="en-US" sz="1600" spc="-150" dirty="0"/>
              <a:t> 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96303-709D-1042-8860-569048AE1963}"/>
              </a:ext>
            </a:extLst>
          </p:cNvPr>
          <p:cNvSpPr txBox="1"/>
          <p:nvPr/>
        </p:nvSpPr>
        <p:spPr>
          <a:xfrm>
            <a:off x="720000" y="318778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002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E2F7C-4319-AC4B-AE7E-86E02B6640B1}"/>
              </a:ext>
            </a:extLst>
          </p:cNvPr>
          <p:cNvSpPr txBox="1"/>
          <p:nvPr/>
        </p:nvSpPr>
        <p:spPr>
          <a:xfrm>
            <a:off x="1570605" y="31877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94DAE-DB4C-C642-A8FB-430BFD1065A0}"/>
              </a:ext>
            </a:extLst>
          </p:cNvPr>
          <p:cNvSpPr txBox="1"/>
          <p:nvPr/>
        </p:nvSpPr>
        <p:spPr>
          <a:xfrm>
            <a:off x="2259305" y="3141617"/>
            <a:ext cx="966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Machine Learning &amp; Service</a:t>
            </a:r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A1BCE4-71B2-3645-8D84-1F0BAB52F4C5}"/>
              </a:ext>
            </a:extLst>
          </p:cNvPr>
          <p:cNvSpPr txBox="1"/>
          <p:nvPr/>
        </p:nvSpPr>
        <p:spPr>
          <a:xfrm>
            <a:off x="2259306" y="3686816"/>
            <a:ext cx="8993726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 err="1"/>
              <a:t>Sklearn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라이브러리를 이용한 텍스트 데이터 분석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/>
              <a:t>분석 데이터를 전송 및 </a:t>
            </a:r>
            <a:r>
              <a:rPr lang="en-US" altLang="ko-KR" sz="1600" spc="-150" dirty="0"/>
              <a:t>NoSQL</a:t>
            </a:r>
            <a:r>
              <a:rPr lang="ko-KR" altLang="en-US" sz="1600" spc="-150" dirty="0"/>
              <a:t>에 저장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/>
              <a:t>분석 데이터에 따라 포트폴리오 관리 서비스</a:t>
            </a:r>
            <a:r>
              <a:rPr lang="en-US" altLang="ko-KR" sz="1600" spc="-150" dirty="0"/>
              <a:t>(</a:t>
            </a:r>
            <a:r>
              <a:rPr lang="ko-KR" altLang="en-US" sz="1600" spc="-150" dirty="0" err="1"/>
              <a:t>로드맵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협업 매치</a:t>
            </a:r>
            <a:r>
              <a:rPr lang="en-US" altLang="ko-KR" sz="1600" spc="-150" dirty="0"/>
              <a:t>)</a:t>
            </a:r>
            <a:r>
              <a:rPr lang="ko-KR" altLang="en-US" sz="1600" spc="-150" dirty="0"/>
              <a:t> 제공</a:t>
            </a:r>
            <a:endParaRPr lang="en-US" altLang="ko-KR" sz="1600" spc="-1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D8899B-8753-C74E-9D11-8A034614A39D}"/>
              </a:ext>
            </a:extLst>
          </p:cNvPr>
          <p:cNvSpPr txBox="1"/>
          <p:nvPr/>
        </p:nvSpPr>
        <p:spPr>
          <a:xfrm>
            <a:off x="720000" y="504920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003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EB765-9FC4-8743-9C49-772FEC74EA3B}"/>
              </a:ext>
            </a:extLst>
          </p:cNvPr>
          <p:cNvSpPr txBox="1"/>
          <p:nvPr/>
        </p:nvSpPr>
        <p:spPr>
          <a:xfrm>
            <a:off x="1570605" y="50492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607BEE-759C-4946-B546-5FC5105613BC}"/>
              </a:ext>
            </a:extLst>
          </p:cNvPr>
          <p:cNvSpPr txBox="1"/>
          <p:nvPr/>
        </p:nvSpPr>
        <p:spPr>
          <a:xfrm>
            <a:off x="2259305" y="5003036"/>
            <a:ext cx="828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Web Server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및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DB</a:t>
            </a:r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41EDE5-6C3A-484D-AAB4-FE8E11451E4B}"/>
              </a:ext>
            </a:extLst>
          </p:cNvPr>
          <p:cNvSpPr txBox="1"/>
          <p:nvPr/>
        </p:nvSpPr>
        <p:spPr>
          <a:xfrm>
            <a:off x="2263425" y="5532093"/>
            <a:ext cx="8993726" cy="95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/>
              <a:t>Nginx</a:t>
            </a:r>
            <a:r>
              <a:rPr lang="ko-KR" altLang="en-US" sz="1600" spc="-150" dirty="0" err="1"/>
              <a:t>를</a:t>
            </a:r>
            <a:r>
              <a:rPr lang="ko-KR" altLang="en-US" sz="1600" spc="-150" dirty="0"/>
              <a:t> 이용하여 두 서버에 대한 </a:t>
            </a:r>
            <a:r>
              <a:rPr lang="en-US" altLang="ko-KR" sz="1600" spc="-150" dirty="0"/>
              <a:t>proxy</a:t>
            </a:r>
            <a:r>
              <a:rPr lang="ko-KR" altLang="en-US" sz="1600" spc="-150" dirty="0"/>
              <a:t> 구현 및 </a:t>
            </a:r>
            <a:r>
              <a:rPr lang="en-US" altLang="ko-KR" sz="1600" spc="-150" dirty="0"/>
              <a:t>Apache Tomcat</a:t>
            </a:r>
            <a:r>
              <a:rPr lang="ko-KR" altLang="en-US" sz="1600" spc="-150" dirty="0"/>
              <a:t>을 이용한 서버 구축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/>
              <a:t>MySQL</a:t>
            </a:r>
            <a:r>
              <a:rPr lang="ko-KR" altLang="en-US" sz="1600" spc="-150" dirty="0"/>
              <a:t>을 이용한 서비스 영역의 </a:t>
            </a:r>
            <a:r>
              <a:rPr lang="en-US" altLang="ko-KR" sz="1600" spc="-150" dirty="0"/>
              <a:t>RDB</a:t>
            </a:r>
            <a:r>
              <a:rPr lang="ko-KR" altLang="en-US" sz="1600" spc="-150" dirty="0"/>
              <a:t> 구축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 err="1"/>
              <a:t>MongoBD</a:t>
            </a:r>
            <a:r>
              <a:rPr lang="ko-KR" altLang="en-US" sz="1600" spc="-150" dirty="0" err="1"/>
              <a:t>를</a:t>
            </a:r>
            <a:r>
              <a:rPr lang="ko-KR" altLang="en-US" sz="1600" spc="-150" dirty="0"/>
              <a:t> 이용한 </a:t>
            </a:r>
            <a:r>
              <a:rPr lang="en-US" altLang="ko-KR" sz="1600" spc="-150" dirty="0"/>
              <a:t>AI</a:t>
            </a:r>
            <a:r>
              <a:rPr lang="ko-KR" altLang="en-US" sz="1600" spc="-150" dirty="0"/>
              <a:t> 영역의 </a:t>
            </a:r>
            <a:r>
              <a:rPr lang="en-US" altLang="ko-KR" sz="1600" spc="-150" dirty="0"/>
              <a:t>NoSQL</a:t>
            </a:r>
            <a:r>
              <a:rPr lang="ko-KR" altLang="en-US" sz="1600" spc="-150" dirty="0"/>
              <a:t> 구축</a:t>
            </a:r>
            <a:endParaRPr lang="en-US" altLang="ko-KR" sz="1600" spc="-150" dirty="0"/>
          </a:p>
        </p:txBody>
      </p:sp>
    </p:spTree>
    <p:extLst>
      <p:ext uri="{BB962C8B-B14F-4D97-AF65-F5344CB8AC3E}">
        <p14:creationId xmlns:p14="http://schemas.microsoft.com/office/powerpoint/2010/main" val="199907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업무분담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097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Functional requirements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39756" y="1269066"/>
          <a:ext cx="9955767" cy="5513612"/>
        </p:xfrm>
        <a:graphic>
          <a:graphicData uri="http://schemas.openxmlformats.org/drawingml/2006/table">
            <a:tbl>
              <a:tblPr/>
              <a:tblGrid>
                <a:gridCol w="1343607">
                  <a:extLst>
                    <a:ext uri="{9D8B030D-6E8A-4147-A177-3AD203B41FA5}">
                      <a16:colId xmlns:a16="http://schemas.microsoft.com/office/drawing/2014/main" val="1703749075"/>
                    </a:ext>
                  </a:extLst>
                </a:gridCol>
                <a:gridCol w="2153040">
                  <a:extLst>
                    <a:ext uri="{9D8B030D-6E8A-4147-A177-3AD203B41FA5}">
                      <a16:colId xmlns:a16="http://schemas.microsoft.com/office/drawing/2014/main" val="2896339760"/>
                    </a:ext>
                  </a:extLst>
                </a:gridCol>
                <a:gridCol w="2153040">
                  <a:extLst>
                    <a:ext uri="{9D8B030D-6E8A-4147-A177-3AD203B41FA5}">
                      <a16:colId xmlns:a16="http://schemas.microsoft.com/office/drawing/2014/main" val="1856357124"/>
                    </a:ext>
                  </a:extLst>
                </a:gridCol>
                <a:gridCol w="2153040">
                  <a:extLst>
                    <a:ext uri="{9D8B030D-6E8A-4147-A177-3AD203B41FA5}">
                      <a16:colId xmlns:a16="http://schemas.microsoft.com/office/drawing/2014/main" val="1422598446"/>
                    </a:ext>
                  </a:extLst>
                </a:gridCol>
                <a:gridCol w="2153040">
                  <a:extLst>
                    <a:ext uri="{9D8B030D-6E8A-4147-A177-3AD203B41FA5}">
                      <a16:colId xmlns:a16="http://schemas.microsoft.com/office/drawing/2014/main" val="1538834103"/>
                    </a:ext>
                  </a:extLst>
                </a:gridCol>
              </a:tblGrid>
              <a:tr h="46029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김형환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서원호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이승철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74996"/>
                  </a:ext>
                </a:extLst>
              </a:tr>
              <a:tr h="901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깃 </a:t>
                      </a:r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관련 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머신 러닝을 이용한 데이터 분석 방법</a:t>
                      </a:r>
                      <a:endParaRPr lang="en-US" altLang="ko-KR" baseline="0" dirty="0"/>
                    </a:p>
                    <a:p>
                      <a:pPr latinLnBrk="1"/>
                      <a:r>
                        <a:rPr lang="ko-KR" altLang="en-US" dirty="0"/>
                        <a:t>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개발자를 위한 로드 맵 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866622"/>
                  </a:ext>
                </a:extLst>
              </a:tr>
              <a:tr h="1172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깃 </a:t>
                      </a:r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를 이용하여 데이터 추출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en-US" altLang="ko-KR" dirty="0" err="1"/>
                        <a:t>db</a:t>
                      </a:r>
                      <a:r>
                        <a:rPr lang="ko-KR" altLang="en-US" dirty="0"/>
                        <a:t>를 이용해 유저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데이터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머신 러닝을 통한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데이터 분석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800" spc="-150" dirty="0"/>
                        <a:t>분석 데이터를 </a:t>
                      </a:r>
                      <a:endParaRPr lang="en-US" altLang="ko-KR" sz="1800" spc="-1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/>
                        <a:t>NoSQL</a:t>
                      </a:r>
                      <a:r>
                        <a:rPr lang="ko-KR" altLang="en-US" sz="1800" spc="-150" dirty="0"/>
                        <a:t>에 저장</a:t>
                      </a:r>
                      <a:endParaRPr lang="en-US" altLang="ko-KR" sz="1800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프론트 </a:t>
                      </a:r>
                      <a:r>
                        <a:rPr lang="ko-KR" altLang="en-US" dirty="0" err="1"/>
                        <a:t>엔드</a:t>
                      </a:r>
                      <a:r>
                        <a:rPr lang="ko-KR" altLang="en-US" dirty="0"/>
                        <a:t>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홈페이지 디자인 및 데이터 시각화 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-cloud</a:t>
                      </a:r>
                      <a:r>
                        <a:rPr lang="en-US" altLang="ko-KR" baseline="0" dirty="0"/>
                        <a:t> service</a:t>
                      </a:r>
                      <a:r>
                        <a:rPr lang="ko-KR" altLang="en-US" baseline="0" dirty="0"/>
                        <a:t>를 이용한 서버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894761"/>
                  </a:ext>
                </a:extLst>
              </a:tr>
              <a:tr h="1442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깃 허브 </a:t>
                      </a:r>
                      <a:r>
                        <a:rPr lang="en-US" altLang="ko-KR" dirty="0"/>
                        <a:t>ID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입력 시 계정에서 데이터</a:t>
                      </a:r>
                      <a:endParaRPr lang="en-US" altLang="ko-KR" baseline="0" dirty="0"/>
                    </a:p>
                    <a:p>
                      <a:pPr latinLnBrk="1"/>
                      <a:r>
                        <a:rPr lang="ko-KR" altLang="en-US" baseline="0" dirty="0"/>
                        <a:t>가져오기</a:t>
                      </a:r>
                      <a:endParaRPr lang="en-US" altLang="ko-KR" baseline="0" dirty="0"/>
                    </a:p>
                    <a:p>
                      <a:pPr latinLnBrk="1"/>
                      <a:r>
                        <a:rPr lang="en-US" altLang="ko-KR" baseline="0" dirty="0"/>
                        <a:t>-</a:t>
                      </a:r>
                      <a:r>
                        <a:rPr lang="ko-KR" altLang="en-US" baseline="0" dirty="0"/>
                        <a:t>가져온 데이터 및</a:t>
                      </a:r>
                      <a:endParaRPr lang="en-US" altLang="ko-KR" baseline="0" dirty="0"/>
                    </a:p>
                    <a:p>
                      <a:pPr latinLnBrk="1"/>
                      <a:r>
                        <a:rPr lang="ko-KR" altLang="en-US" baseline="0" dirty="0"/>
                        <a:t>유저 데이터 관리</a:t>
                      </a:r>
                      <a:endParaRPr lang="en-US" altLang="ko-KR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깃 허브에서 가져온 데이터 분석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데이터 분석을 통한 사용자의 실력</a:t>
                      </a:r>
                      <a:endParaRPr lang="en-US" altLang="ko-KR" baseline="0" dirty="0"/>
                    </a:p>
                    <a:p>
                      <a:pPr latinLnBrk="1"/>
                      <a:r>
                        <a:rPr lang="ko-KR" altLang="en-US" dirty="0"/>
                        <a:t>객관화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홈페이지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분석된 데이터 시각화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데이터 바탕으로 로드 맵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88397"/>
                  </a:ext>
                </a:extLst>
              </a:tr>
              <a:tr h="74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데이터 추출 테스트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데이터 분석 후 실력 객관화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395041"/>
                  </a:ext>
                </a:extLst>
              </a:tr>
              <a:tr h="74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발표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제작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보고서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86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4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097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Functional requirements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85874" y="1269066"/>
          <a:ext cx="11822623" cy="5334012"/>
        </p:xfrm>
        <a:graphic>
          <a:graphicData uri="http://schemas.openxmlformats.org/drawingml/2006/table">
            <a:tbl>
              <a:tblPr/>
              <a:tblGrid>
                <a:gridCol w="1536940">
                  <a:extLst>
                    <a:ext uri="{9D8B030D-6E8A-4147-A177-3AD203B41FA5}">
                      <a16:colId xmlns:a16="http://schemas.microsoft.com/office/drawing/2014/main" val="1703749075"/>
                    </a:ext>
                  </a:extLst>
                </a:gridCol>
                <a:gridCol w="2877612">
                  <a:extLst>
                    <a:ext uri="{9D8B030D-6E8A-4147-A177-3AD203B41FA5}">
                      <a16:colId xmlns:a16="http://schemas.microsoft.com/office/drawing/2014/main" val="2896339760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1856357124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2631805946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938952855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1422598446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272896587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174151995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2337305000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1538834103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3022985355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2511672751"/>
                    </a:ext>
                  </a:extLst>
                </a:gridCol>
                <a:gridCol w="673461">
                  <a:extLst>
                    <a:ext uri="{9D8B030D-6E8A-4147-A177-3AD203B41FA5}">
                      <a16:colId xmlns:a16="http://schemas.microsoft.com/office/drawing/2014/main" val="75759077"/>
                    </a:ext>
                  </a:extLst>
                </a:gridCol>
              </a:tblGrid>
              <a:tr h="363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74996"/>
                  </a:ext>
                </a:extLst>
              </a:tr>
              <a:tr h="679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요구사항 분석 및 목표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866622"/>
                  </a:ext>
                </a:extLst>
              </a:tr>
              <a:tr h="690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시스템 설계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프론트 </a:t>
                      </a:r>
                      <a:r>
                        <a:rPr lang="ko-KR" altLang="en-US" dirty="0" err="1"/>
                        <a:t>엔드</a:t>
                      </a:r>
                      <a:r>
                        <a:rPr lang="ko-KR" altLang="en-US" dirty="0"/>
                        <a:t>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894761"/>
                  </a:ext>
                </a:extLst>
              </a:tr>
              <a:tr h="979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데이터 추출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데이터 분석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홈페이지 구현 및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데이터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시각화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88397"/>
                  </a:ext>
                </a:extLst>
              </a:tr>
              <a:tr h="489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데이터 추출 테스트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데이터 분석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395041"/>
                  </a:ext>
                </a:extLst>
              </a:tr>
              <a:tr h="4896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자료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최종 발표 </a:t>
                      </a:r>
                      <a:r>
                        <a:rPr lang="en-US" altLang="ko-KR" dirty="0" err="1"/>
                        <a:t>ppt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작성</a:t>
                      </a:r>
                      <a:endParaRPr lang="en-US" altLang="ko-KR" baseline="0" dirty="0"/>
                    </a:p>
                    <a:p>
                      <a:pPr latinLnBrk="1"/>
                      <a:r>
                        <a:rPr lang="en-US" altLang="ko-KR" baseline="0" dirty="0"/>
                        <a:t>-</a:t>
                      </a:r>
                      <a:r>
                        <a:rPr lang="ko-KR" altLang="en-US" baseline="0" dirty="0"/>
                        <a:t>보고서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작성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770880"/>
                  </a:ext>
                </a:extLst>
              </a:tr>
              <a:tr h="489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산업기술대전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산업기술대전 참가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86531"/>
                  </a:ext>
                </a:extLst>
              </a:tr>
              <a:tr h="489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마무리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최종 보고서 작성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프로그램 </a:t>
                      </a:r>
                      <a:r>
                        <a:rPr lang="ko-KR" altLang="en-US" dirty="0" err="1"/>
                        <a:t>패키징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97816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 flipV="1">
            <a:off x="4590661" y="1810139"/>
            <a:ext cx="67180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926563" y="2494384"/>
            <a:ext cx="67180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4926563" y="2755641"/>
            <a:ext cx="67180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5598367" y="3190698"/>
            <a:ext cx="3396343" cy="6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598367" y="3435208"/>
            <a:ext cx="3396343" cy="202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5598367" y="3719703"/>
            <a:ext cx="3396343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941976" y="4618354"/>
            <a:ext cx="3032448" cy="121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8994710" y="4967095"/>
            <a:ext cx="1343608" cy="15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8994710" y="5268785"/>
            <a:ext cx="1343608" cy="30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10991460" y="5697995"/>
            <a:ext cx="354564" cy="31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9974424" y="6447453"/>
            <a:ext cx="2034073" cy="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10338318" y="6145763"/>
            <a:ext cx="1670179" cy="64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941976" y="4354090"/>
            <a:ext cx="3032448" cy="6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8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405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Benefit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6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6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기대효과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73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Benefit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68113B-F2BC-41AF-9419-122DAA30A576}"/>
              </a:ext>
            </a:extLst>
          </p:cNvPr>
          <p:cNvSpPr/>
          <p:nvPr/>
        </p:nvSpPr>
        <p:spPr>
          <a:xfrm>
            <a:off x="5740067" y="348603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C2A02C-CBF3-47D8-840C-F2A8F580A550}"/>
              </a:ext>
            </a:extLst>
          </p:cNvPr>
          <p:cNvSpPr/>
          <p:nvPr/>
        </p:nvSpPr>
        <p:spPr>
          <a:xfrm>
            <a:off x="3658625" y="3486034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5CE5BD-4372-4B55-995B-941456A7BD20}"/>
              </a:ext>
            </a:extLst>
          </p:cNvPr>
          <p:cNvSpPr/>
          <p:nvPr/>
        </p:nvSpPr>
        <p:spPr>
          <a:xfrm>
            <a:off x="4734710" y="1636426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04C16-EFFD-49A0-A1FB-18516B38D6A9}"/>
              </a:ext>
            </a:extLst>
          </p:cNvPr>
          <p:cNvSpPr txBox="1"/>
          <p:nvPr/>
        </p:nvSpPr>
        <p:spPr>
          <a:xfrm>
            <a:off x="3942823" y="469977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다양한 경험의 기회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2B749-0D38-4E80-90B8-D2A1F923E8C6}"/>
              </a:ext>
            </a:extLst>
          </p:cNvPr>
          <p:cNvSpPr txBox="1"/>
          <p:nvPr/>
        </p:nvSpPr>
        <p:spPr>
          <a:xfrm>
            <a:off x="6666687" y="4639617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실력에 대한 </a:t>
            </a:r>
            <a:endParaRPr lang="en-US" altLang="ko-KR" sz="20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객관적 평가</a:t>
            </a:r>
            <a:endParaRPr lang="en-US" altLang="ko-KR" sz="20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F5280-B213-4152-BA38-BB26584AB3BC}"/>
              </a:ext>
            </a:extLst>
          </p:cNvPr>
          <p:cNvSpPr txBox="1"/>
          <p:nvPr/>
        </p:nvSpPr>
        <p:spPr>
          <a:xfrm>
            <a:off x="4777371" y="2805475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포트폴리오 관리의 편리함</a:t>
            </a:r>
            <a:endParaRPr lang="en-US" altLang="ko-KR" sz="20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972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348567" y="2916039"/>
            <a:ext cx="3494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>
                <a:solidFill>
                  <a:schemeClr val="accent2"/>
                </a:solidFill>
              </a:rPr>
              <a:t>감사합니다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2C52E-0E4A-4009-BF4B-F81BEEA0C1BE}"/>
              </a:ext>
            </a:extLst>
          </p:cNvPr>
          <p:cNvSpPr/>
          <p:nvPr/>
        </p:nvSpPr>
        <p:spPr>
          <a:xfrm>
            <a:off x="5473700" y="2877553"/>
            <a:ext cx="1244600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FFEB1-AB38-4906-B595-8F02186BFF78}"/>
              </a:ext>
            </a:extLst>
          </p:cNvPr>
          <p:cNvSpPr txBox="1"/>
          <p:nvPr/>
        </p:nvSpPr>
        <p:spPr>
          <a:xfrm>
            <a:off x="5780048" y="3075057"/>
            <a:ext cx="631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accent4">
                    <a:lumMod val="50000"/>
                  </a:schemeClr>
                </a:solidFill>
              </a:rPr>
              <a:t>나</a:t>
            </a:r>
          </a:p>
        </p:txBody>
      </p:sp>
    </p:spTree>
    <p:extLst>
      <p:ext uri="{BB962C8B-B14F-4D97-AF65-F5344CB8AC3E}">
        <p14:creationId xmlns:p14="http://schemas.microsoft.com/office/powerpoint/2010/main" val="159322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F4B065B-3A02-4650-B477-3F0B12BBAFC2}"/>
              </a:ext>
            </a:extLst>
          </p:cNvPr>
          <p:cNvGrpSpPr/>
          <p:nvPr/>
        </p:nvGrpSpPr>
        <p:grpSpPr>
          <a:xfrm>
            <a:off x="2478633" y="1500095"/>
            <a:ext cx="6990080" cy="3873995"/>
            <a:chOff x="2600960" y="1609804"/>
            <a:chExt cx="6990080" cy="4155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F0C69-37DE-4305-856F-7477BAEC59D0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4">
                      <a:lumMod val="50000"/>
                    </a:schemeClr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4D2EC-9076-4B8D-9A95-57302C948B23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3EA7ADA-81C1-4795-8050-BE219FC3F473}"/>
              </a:ext>
            </a:extLst>
          </p:cNvPr>
          <p:cNvSpPr txBox="1"/>
          <p:nvPr/>
        </p:nvSpPr>
        <p:spPr>
          <a:xfrm>
            <a:off x="3746500" y="2377670"/>
            <a:ext cx="4454347" cy="25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400" i="1" dirty="0">
                <a:solidFill>
                  <a:schemeClr val="accent4">
                    <a:lumMod val="50000"/>
                  </a:schemeClr>
                </a:solidFill>
              </a:rPr>
              <a:t>“</a:t>
            </a:r>
            <a:r>
              <a:rPr lang="ko-KR" altLang="en-US" sz="2400" i="1" dirty="0">
                <a:solidFill>
                  <a:schemeClr val="accent4">
                    <a:lumMod val="50000"/>
                  </a:schemeClr>
                </a:solidFill>
              </a:rPr>
              <a:t>꿈과 목표를 종이 위에 기록하는 것</a:t>
            </a:r>
            <a:r>
              <a:rPr lang="en-US" altLang="ko-KR" sz="2400" i="1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2400" i="1" dirty="0">
                <a:solidFill>
                  <a:schemeClr val="accent4">
                    <a:lumMod val="50000"/>
                  </a:schemeClr>
                </a:solidFill>
              </a:rPr>
              <a:t> 그것이 가장 원하는 사람이 되기 위한 프로세스를 가동시키는 방법이다</a:t>
            </a:r>
            <a:r>
              <a:rPr lang="en-US" altLang="ko-KR" sz="2400" i="1" dirty="0">
                <a:solidFill>
                  <a:schemeClr val="accent4">
                    <a:lumMod val="50000"/>
                  </a:schemeClr>
                </a:solidFill>
              </a:rPr>
              <a:t>.”</a:t>
            </a:r>
          </a:p>
          <a:p>
            <a:pPr algn="just">
              <a:lnSpc>
                <a:spcPct val="110000"/>
              </a:lnSpc>
            </a:pPr>
            <a:endParaRPr lang="en-US" altLang="ko-KR" sz="2400" i="1" dirty="0">
              <a:solidFill>
                <a:schemeClr val="accent4">
                  <a:lumMod val="50000"/>
                </a:schemeClr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US" altLang="ko-KR" sz="2400" i="1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ko-KR" altLang="en-US" sz="2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i="1" dirty="0">
                <a:solidFill>
                  <a:schemeClr val="accent4">
                    <a:lumMod val="50000"/>
                  </a:schemeClr>
                </a:solidFill>
              </a:rPr>
              <a:t>Mark Victor Hansen</a:t>
            </a:r>
            <a:endParaRPr lang="ko-KR" altLang="en-US" sz="2400" i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7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572397"/>
            <a:ext cx="3152319" cy="657183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문제 정의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324441"/>
            <a:ext cx="3152319" cy="657183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타 시스템 분석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076482"/>
            <a:ext cx="3152319" cy="657183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개발 목적 및 방향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3804458"/>
            <a:ext cx="3152319" cy="657183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기능 요구사항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4532434"/>
            <a:ext cx="3152319" cy="657183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시스템 설계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0CA2993-B48E-4FE8-A781-3DB7DC6D2B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41925"/>
            <a:ext cx="6096000" cy="572056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717932-CB14-41A6-AEA1-20E6E533F6E6}"/>
              </a:ext>
            </a:extLst>
          </p:cNvPr>
          <p:cNvGrpSpPr/>
          <p:nvPr/>
        </p:nvGrpSpPr>
        <p:grpSpPr>
          <a:xfrm>
            <a:off x="290630" y="5262347"/>
            <a:ext cx="3152319" cy="657183"/>
            <a:chOff x="294640" y="1391920"/>
            <a:chExt cx="3362689" cy="7010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BBC0373-5E24-4FC8-A4AC-EB1DD9EB7D87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A17D29-7B9E-4267-9416-FAA40977F599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9D455E-3F2A-481E-B8D2-347A557D521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79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문제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</a:rPr>
              <a:t>Define the Problem</a:t>
            </a:r>
            <a:endParaRPr lang="ko-KR" alt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문제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705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Define the Problem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85" name="자유형: 도형 284">
            <a:extLst>
              <a:ext uri="{FF2B5EF4-FFF2-40B4-BE49-F238E27FC236}">
                <a16:creationId xmlns:a16="http://schemas.microsoft.com/office/drawing/2014/main" id="{A8083B87-71D2-4F37-8462-54E9AFB71424}"/>
              </a:ext>
            </a:extLst>
          </p:cNvPr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7FF0F434-8D50-4840-9DF9-B0B02EE59F10}"/>
              </a:ext>
            </a:extLst>
          </p:cNvPr>
          <p:cNvSpPr/>
          <p:nvPr/>
        </p:nvSpPr>
        <p:spPr>
          <a:xfrm>
            <a:off x="5216617" y="216430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54C014F0-3C27-4A12-9501-110080C79F29}"/>
              </a:ext>
            </a:extLst>
          </p:cNvPr>
          <p:cNvSpPr/>
          <p:nvPr/>
        </p:nvSpPr>
        <p:spPr>
          <a:xfrm>
            <a:off x="1613350" y="216430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555E13D9-998B-4AA9-A676-9E81792DE6A6}"/>
              </a:ext>
            </a:extLst>
          </p:cNvPr>
          <p:cNvSpPr/>
          <p:nvPr/>
        </p:nvSpPr>
        <p:spPr>
          <a:xfrm>
            <a:off x="8819884" y="2164305"/>
            <a:ext cx="1758766" cy="1758766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C5D4A58-95E5-4C28-94BB-363379952484}"/>
              </a:ext>
            </a:extLst>
          </p:cNvPr>
          <p:cNvSpPr txBox="1"/>
          <p:nvPr/>
        </p:nvSpPr>
        <p:spPr>
          <a:xfrm>
            <a:off x="2157094" y="2683431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A150599-0305-4CDD-806F-064B2BD5F1E5}"/>
              </a:ext>
            </a:extLst>
          </p:cNvPr>
          <p:cNvSpPr txBox="1"/>
          <p:nvPr/>
        </p:nvSpPr>
        <p:spPr>
          <a:xfrm>
            <a:off x="5783254" y="2707251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3444D58-9129-4AE1-8664-F1E2A6D4154A}"/>
              </a:ext>
            </a:extLst>
          </p:cNvPr>
          <p:cNvSpPr txBox="1"/>
          <p:nvPr/>
        </p:nvSpPr>
        <p:spPr>
          <a:xfrm>
            <a:off x="9347247" y="269447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CFAA8B9D-B8E9-4E7B-8BFF-83DE6FB88220}"/>
              </a:ext>
            </a:extLst>
          </p:cNvPr>
          <p:cNvGrpSpPr/>
          <p:nvPr/>
        </p:nvGrpSpPr>
        <p:grpSpPr>
          <a:xfrm>
            <a:off x="4628115" y="4252769"/>
            <a:ext cx="2896948" cy="1691124"/>
            <a:chOff x="261753" y="4235821"/>
            <a:chExt cx="2896948" cy="1691124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6B2CBA8-9B05-4EDB-BD5E-FEE55A35FD66}"/>
                </a:ext>
              </a:extLst>
            </p:cNvPr>
            <p:cNvSpPr txBox="1"/>
            <p:nvPr/>
          </p:nvSpPr>
          <p:spPr>
            <a:xfrm>
              <a:off x="281014" y="4757394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다른 취업 정보 웹사이트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교내 홈페이지 등에서 이력서 및 포트폴리오 작성 틀을 제공하는 서비스가 있으나 관리를 도와주는 서비스를 찾기 힘들었음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1CB2E844-661E-49AF-A692-49FE08178D6F}"/>
                </a:ext>
              </a:extLst>
            </p:cNvPr>
            <p:cNvSpPr txBox="1"/>
            <p:nvPr/>
          </p:nvSpPr>
          <p:spPr>
            <a:xfrm>
              <a:off x="261753" y="4235821"/>
              <a:ext cx="2896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포트폴리오 관리 서비스 부재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4BA548-C3FD-4641-9B99-15710C74CF9D}"/>
              </a:ext>
            </a:extLst>
          </p:cNvPr>
          <p:cNvGrpSpPr/>
          <p:nvPr/>
        </p:nvGrpSpPr>
        <p:grpSpPr>
          <a:xfrm>
            <a:off x="1057458" y="4252769"/>
            <a:ext cx="2858426" cy="1727448"/>
            <a:chOff x="281014" y="4235821"/>
            <a:chExt cx="2858426" cy="17274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246E5D-12E2-DE45-B1A4-2A171CCC9F3C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포트폴리오 관리를 위한 웹 및 모바일 앱 서비스를 검색해 보았으나 해당 서비스가 거의 없어 찾기 어려웠으며 찾은 서비스는 현재 미술 포트폴리오에 관련해서만 운영하는 형태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C26D42-ADE3-B046-9A03-770D30152950}"/>
                </a:ext>
              </a:extLst>
            </p:cNvPr>
            <p:cNvSpPr txBox="1"/>
            <p:nvPr/>
          </p:nvSpPr>
          <p:spPr>
            <a:xfrm>
              <a:off x="424233" y="4235821"/>
              <a:ext cx="2467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포트폴리오 관련 앱 부족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6608D67-F703-E941-BB1F-3AD8473F3AB0}"/>
              </a:ext>
            </a:extLst>
          </p:cNvPr>
          <p:cNvGrpSpPr/>
          <p:nvPr/>
        </p:nvGrpSpPr>
        <p:grpSpPr>
          <a:xfrm>
            <a:off x="8276118" y="4252769"/>
            <a:ext cx="2885555" cy="1879951"/>
            <a:chOff x="281014" y="4083318"/>
            <a:chExt cx="2885555" cy="18799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2FC6E8-918D-6640-8899-C7AC5D99E40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개발 </a:t>
              </a:r>
              <a:r>
                <a:rPr lang="ko-KR" altLang="en-US" sz="1400" dirty="0" err="1"/>
                <a:t>입문자</a:t>
              </a:r>
              <a:r>
                <a:rPr lang="ko-KR" altLang="en-US" sz="1400" dirty="0"/>
                <a:t> 및 처음 포트폴리오를 구성하려는 학생들에게는 선배나 멘토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관련 </a:t>
              </a:r>
              <a:r>
                <a:rPr lang="ko-KR" altLang="en-US" sz="1400" dirty="0" err="1"/>
                <a:t>비교과</a:t>
              </a:r>
              <a:r>
                <a:rPr lang="ko-KR" altLang="en-US" sz="1400" dirty="0"/>
                <a:t> 활동이 없는 경우 접근하기 어려워 제작에 어려움을 겪는 학생들이 많음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F2387F-EE8A-544D-BA7E-A015EA72AD85}"/>
                </a:ext>
              </a:extLst>
            </p:cNvPr>
            <p:cNvSpPr txBox="1"/>
            <p:nvPr/>
          </p:nvSpPr>
          <p:spPr>
            <a:xfrm>
              <a:off x="314505" y="4083318"/>
              <a:ext cx="28520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 입문자들의 포트폴리오</a:t>
              </a:r>
              <a:b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어려운 제작 접근성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44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문제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1705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Define the Problem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85" name="자유형: 도형 284">
            <a:extLst>
              <a:ext uri="{FF2B5EF4-FFF2-40B4-BE49-F238E27FC236}">
                <a16:creationId xmlns:a16="http://schemas.microsoft.com/office/drawing/2014/main" id="{A8083B87-71D2-4F37-8462-54E9AFB71424}"/>
              </a:ext>
            </a:extLst>
          </p:cNvPr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54C014F0-3C27-4A12-9501-110080C79F29}"/>
              </a:ext>
            </a:extLst>
          </p:cNvPr>
          <p:cNvSpPr/>
          <p:nvPr/>
        </p:nvSpPr>
        <p:spPr>
          <a:xfrm>
            <a:off x="666766" y="137088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C5D4A58-95E5-4C28-94BB-363379952484}"/>
              </a:ext>
            </a:extLst>
          </p:cNvPr>
          <p:cNvSpPr txBox="1"/>
          <p:nvPr/>
        </p:nvSpPr>
        <p:spPr>
          <a:xfrm>
            <a:off x="1210510" y="1890006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0F8BEFB2-BBD9-4D2A-9254-3DF9701107E7}"/>
              </a:ext>
            </a:extLst>
          </p:cNvPr>
          <p:cNvGrpSpPr/>
          <p:nvPr/>
        </p:nvGrpSpPr>
        <p:grpSpPr>
          <a:xfrm>
            <a:off x="143553" y="3343517"/>
            <a:ext cx="2858426" cy="1727448"/>
            <a:chOff x="281014" y="4235821"/>
            <a:chExt cx="2858426" cy="1727448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2B747067-C4B8-46A9-B232-4C068E038A9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포트폴리오 관리를 위한 웹 및 모바일 앱 서비스를 검색해 보았으나 해당 서비스가 거의 없어 찾기 어려웠으며 찾은 서비스는 현재 미술 포트폴리오에 관련해서만 운영하는 형태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012032A-CFF1-42E5-9D45-BA48C2A5575A}"/>
                </a:ext>
              </a:extLst>
            </p:cNvPr>
            <p:cNvSpPr txBox="1"/>
            <p:nvPr/>
          </p:nvSpPr>
          <p:spPr>
            <a:xfrm>
              <a:off x="424233" y="4235821"/>
              <a:ext cx="2467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포트폴리오 관련 앱 부족</a:t>
              </a:r>
            </a:p>
          </p:txBody>
        </p:sp>
      </p:grpSp>
      <p:pic>
        <p:nvPicPr>
          <p:cNvPr id="7" name="그림 6" descr="텍스트, 실외, 주차장, 검은색이(가) 표시된 사진&#10;&#10;자동 생성된 설명">
            <a:extLst>
              <a:ext uri="{FF2B5EF4-FFF2-40B4-BE49-F238E27FC236}">
                <a16:creationId xmlns:a16="http://schemas.microsoft.com/office/drawing/2014/main" id="{A8746795-1AB5-584C-9825-F08D0B2A00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39" y="1370880"/>
            <a:ext cx="2400280" cy="519445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2BB33B4-B7AA-7B4E-B147-348A033EAB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28" y="1370880"/>
            <a:ext cx="4367217" cy="26054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AED8C9-FB5A-6849-A856-68B04A6FC402}"/>
              </a:ext>
            </a:extLst>
          </p:cNvPr>
          <p:cNvSpPr txBox="1"/>
          <p:nvPr/>
        </p:nvSpPr>
        <p:spPr>
          <a:xfrm>
            <a:off x="7399785" y="4773806"/>
            <a:ext cx="4047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주식 관련 포트폴리오 내용들이 많이 나오고 있음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en-US" altLang="ko-KR" sz="1400" dirty="0"/>
              <a:t>Google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dirty="0"/>
              <a:t>App store</a:t>
            </a:r>
          </a:p>
        </p:txBody>
      </p:sp>
    </p:spTree>
    <p:extLst>
      <p:ext uri="{BB962C8B-B14F-4D97-AF65-F5344CB8AC3E}">
        <p14:creationId xmlns:p14="http://schemas.microsoft.com/office/powerpoint/2010/main" val="173026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1539</Words>
  <Application>Microsoft Office PowerPoint</Application>
  <PresentationFormat>와이드스크린</PresentationFormat>
  <Paragraphs>377</Paragraphs>
  <Slides>39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Wingdings</vt:lpstr>
      <vt:lpstr>맑은 고딕</vt:lpstr>
      <vt:lpstr>Arial Nova</vt:lpstr>
      <vt:lpstr>Arial</vt:lpstr>
      <vt:lpstr>나눔스퀘어 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 eevee</cp:lastModifiedBy>
  <cp:revision>92</cp:revision>
  <dcterms:created xsi:type="dcterms:W3CDTF">2020-12-13T00:02:47Z</dcterms:created>
  <dcterms:modified xsi:type="dcterms:W3CDTF">2021-12-22T15:12:05Z</dcterms:modified>
</cp:coreProperties>
</file>